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70" r:id="rId8"/>
    <p:sldId id="271" r:id="rId9"/>
    <p:sldId id="272" r:id="rId10"/>
    <p:sldId id="264" r:id="rId11"/>
    <p:sldId id="266" r:id="rId12"/>
    <p:sldId id="273" r:id="rId13"/>
    <p:sldId id="274" r:id="rId14"/>
    <p:sldId id="275" r:id="rId15"/>
    <p:sldId id="276" r:id="rId16"/>
    <p:sldId id="262" r:id="rId17"/>
    <p:sldId id="267" r:id="rId18"/>
    <p:sldId id="268" r:id="rId19"/>
    <p:sldId id="269" r:id="rId20"/>
    <p:sldId id="26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8FC9"/>
    <a:srgbClr val="157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0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rgbClr val="3B8FC9"/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rgbClr val="3B8FC9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rgbClr val="3B8FC9"/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9342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365126"/>
            <a:ext cx="7458075" cy="1325563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946525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915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1763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0560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1734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6" y="365126"/>
            <a:ext cx="7458074" cy="1325563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206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206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208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527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527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057276" y="365126"/>
            <a:ext cx="7458074" cy="1325563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8089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057276" y="365126"/>
            <a:ext cx="7458074" cy="1325563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5251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958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006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A96D4-97EF-4B4A-863B-F148792D58A1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9F0CB-0615-46F7-95B4-B6034306E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005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20687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057276" y="365126"/>
            <a:ext cx="7458074" cy="1325563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39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667375"/>
          </a:xfrm>
        </p:spPr>
        <p:txBody>
          <a:bodyPr vert="eaVert"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66737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71475" y="6032502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pPr/>
              <a:t>11/10/2019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00275" y="6032501"/>
            <a:ext cx="3914775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032500"/>
            <a:ext cx="154305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068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A96D4-97EF-4B4A-863B-F148792D58A1}" type="datetimeFigureOut">
              <a:rPr lang="en-GB" smtClean="0"/>
              <a:t>11/10/2019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9F0CB-0615-46F7-95B4-B6034306E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970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44784"/>
            <a:ext cx="6858000" cy="1325113"/>
          </a:xfrm>
        </p:spPr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1577BF"/>
                </a:solidFill>
              </a:rPr>
              <a:t>Balfour Primary School</a:t>
            </a:r>
            <a:endParaRPr lang="en-GB" sz="5400" dirty="0">
              <a:solidFill>
                <a:srgbClr val="1577B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483093"/>
            <a:ext cx="6858000" cy="165576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Year Four Parent Workshop</a:t>
            </a:r>
          </a:p>
          <a:p>
            <a:r>
              <a:rPr lang="en-GB" sz="3600" dirty="0" smtClean="0"/>
              <a:t>Thursday 10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October 2019</a:t>
            </a:r>
            <a:endParaRPr lang="en-GB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5" y="2980708"/>
            <a:ext cx="2025423" cy="1538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712" y="4333937"/>
            <a:ext cx="2114798" cy="1313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901" y="3039803"/>
            <a:ext cx="1376442" cy="153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374" y="4333937"/>
            <a:ext cx="1846364" cy="149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285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44784"/>
            <a:ext cx="6858000" cy="1325113"/>
          </a:xfrm>
        </p:spPr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1577BF"/>
                </a:solidFill>
              </a:rPr>
              <a:t>Welcome to Year 4</a:t>
            </a:r>
            <a:endParaRPr lang="en-GB" sz="5400" dirty="0">
              <a:solidFill>
                <a:srgbClr val="1577B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483092"/>
            <a:ext cx="6858000" cy="4490196"/>
          </a:xfrm>
        </p:spPr>
        <p:txBody>
          <a:bodyPr>
            <a:normAutofit/>
          </a:bodyPr>
          <a:lstStyle/>
          <a:p>
            <a:pPr algn="l"/>
            <a:r>
              <a:rPr lang="en-GB" sz="3600" b="1" u="sng" dirty="0" smtClean="0"/>
              <a:t>The Year 4 Team</a:t>
            </a:r>
          </a:p>
          <a:p>
            <a:pPr algn="l"/>
            <a:r>
              <a:rPr lang="en-GB" sz="2800" dirty="0" smtClean="0"/>
              <a:t>Year Leader – Mrs Porter – Oxide Class</a:t>
            </a:r>
          </a:p>
          <a:p>
            <a:pPr algn="l"/>
            <a:r>
              <a:rPr lang="en-GB" sz="2800" dirty="0" smtClean="0"/>
              <a:t>Miss Hobson – Orbit Class</a:t>
            </a:r>
          </a:p>
          <a:p>
            <a:pPr algn="l"/>
            <a:r>
              <a:rPr lang="en-GB" sz="2800" dirty="0" smtClean="0"/>
              <a:t>Ms Miah – Oxygen Class</a:t>
            </a:r>
          </a:p>
          <a:p>
            <a:pPr algn="l"/>
            <a:r>
              <a:rPr lang="en-GB" sz="2800" dirty="0" smtClean="0"/>
              <a:t>Miss </a:t>
            </a:r>
            <a:r>
              <a:rPr lang="en-GB" sz="2800" dirty="0" err="1" smtClean="0"/>
              <a:t>Kenward</a:t>
            </a:r>
            <a:r>
              <a:rPr lang="en-GB" sz="2800" dirty="0" smtClean="0"/>
              <a:t> – Orion Class</a:t>
            </a:r>
          </a:p>
          <a:p>
            <a:pPr algn="l"/>
            <a:endParaRPr lang="en-GB" sz="2800" dirty="0" smtClean="0"/>
          </a:p>
          <a:p>
            <a:pPr algn="l"/>
            <a:r>
              <a:rPr lang="en-GB" sz="2800" dirty="0" smtClean="0"/>
              <a:t>Teaching Assistants</a:t>
            </a:r>
          </a:p>
          <a:p>
            <a:pPr algn="l"/>
            <a:r>
              <a:rPr lang="en-GB" sz="2800" dirty="0" smtClean="0"/>
              <a:t>Miss Penn, Mrs Skinner, Mr Barton</a:t>
            </a:r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8125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44784"/>
            <a:ext cx="6858000" cy="1325113"/>
          </a:xfrm>
        </p:spPr>
        <p:txBody>
          <a:bodyPr>
            <a:normAutofit/>
          </a:bodyPr>
          <a:lstStyle/>
          <a:p>
            <a:pPr algn="l"/>
            <a:r>
              <a:rPr lang="en-GB" sz="5400" dirty="0" smtClean="0"/>
              <a:t>Topics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483092"/>
            <a:ext cx="6858000" cy="4490196"/>
          </a:xfrm>
        </p:spPr>
        <p:txBody>
          <a:bodyPr>
            <a:normAutofit/>
          </a:bodyPr>
          <a:lstStyle/>
          <a:p>
            <a:pPr algn="l"/>
            <a:endParaRPr lang="en-GB" sz="2800" b="1" dirty="0" smtClean="0"/>
          </a:p>
          <a:p>
            <a:pPr algn="l"/>
            <a:r>
              <a:rPr lang="en-GB" sz="2800" b="1" dirty="0" smtClean="0"/>
              <a:t>Autumn Term </a:t>
            </a:r>
            <a:r>
              <a:rPr lang="en-GB" sz="2800" dirty="0" smtClean="0"/>
              <a:t>– Invaders and Settlers </a:t>
            </a:r>
          </a:p>
          <a:p>
            <a:pPr algn="l"/>
            <a:endParaRPr lang="en-GB" sz="2800" dirty="0"/>
          </a:p>
          <a:p>
            <a:pPr algn="l"/>
            <a:endParaRPr lang="en-GB" sz="2800" b="1" dirty="0" smtClean="0"/>
          </a:p>
          <a:p>
            <a:pPr algn="l"/>
            <a:r>
              <a:rPr lang="en-GB" sz="2800" b="1" dirty="0" smtClean="0"/>
              <a:t>Spring Term </a:t>
            </a:r>
            <a:r>
              <a:rPr lang="en-GB" sz="2800" dirty="0" smtClean="0"/>
              <a:t>– Tombs and Treasures</a:t>
            </a:r>
          </a:p>
          <a:p>
            <a:pPr algn="l"/>
            <a:endParaRPr lang="en-GB" sz="2800" dirty="0"/>
          </a:p>
          <a:p>
            <a:pPr algn="l"/>
            <a:endParaRPr lang="en-GB" sz="2800" b="1" dirty="0" smtClean="0"/>
          </a:p>
          <a:p>
            <a:pPr algn="l"/>
            <a:r>
              <a:rPr lang="en-GB" sz="2800" b="1" dirty="0" smtClean="0"/>
              <a:t>Summer Term </a:t>
            </a:r>
            <a:r>
              <a:rPr lang="en-GB" sz="2800" dirty="0" smtClean="0"/>
              <a:t>– Flowing and Growing </a:t>
            </a:r>
          </a:p>
          <a:p>
            <a:endParaRPr lang="en-GB" sz="2800" dirty="0" smtClean="0"/>
          </a:p>
          <a:p>
            <a:endParaRPr lang="en-GB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09" y="1979870"/>
            <a:ext cx="1653578" cy="123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069" y="3211258"/>
            <a:ext cx="2281547" cy="121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09" y="5129770"/>
            <a:ext cx="1109800" cy="751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842" y="5129770"/>
            <a:ext cx="1217592" cy="757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606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244785"/>
            <a:ext cx="6858000" cy="940204"/>
          </a:xfrm>
        </p:spPr>
        <p:txBody>
          <a:bodyPr>
            <a:normAutofit/>
          </a:bodyPr>
          <a:lstStyle/>
          <a:p>
            <a:r>
              <a:rPr lang="en-GB" sz="5400" dirty="0" smtClean="0"/>
              <a:t>Learning Experiences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664" y="1569897"/>
            <a:ext cx="7209356" cy="479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75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Residential Trips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98708"/>
            <a:ext cx="8008204" cy="4602307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Residential trips are an </a:t>
            </a:r>
            <a:br>
              <a:rPr lang="en-GB" dirty="0" smtClean="0"/>
            </a:br>
            <a:r>
              <a:rPr lang="en-GB" dirty="0" smtClean="0"/>
              <a:t>extraordinary opportunity for </a:t>
            </a:r>
            <a:br>
              <a:rPr lang="en-GB" dirty="0" smtClean="0"/>
            </a:br>
            <a:r>
              <a:rPr lang="en-GB" dirty="0" smtClean="0"/>
              <a:t>the children and the kids love them!</a:t>
            </a:r>
          </a:p>
          <a:p>
            <a:r>
              <a:rPr lang="en-GB" dirty="0" smtClean="0"/>
              <a:t>These  trips are </a:t>
            </a:r>
            <a:r>
              <a:rPr lang="en-GB" b="1" dirty="0" smtClean="0"/>
              <a:t>not</a:t>
            </a:r>
            <a:r>
              <a:rPr lang="en-GB" dirty="0" smtClean="0"/>
              <a:t> part </a:t>
            </a:r>
            <a:r>
              <a:rPr lang="en-GB" dirty="0"/>
              <a:t>of the national </a:t>
            </a:r>
            <a:r>
              <a:rPr lang="en-GB" dirty="0" smtClean="0"/>
              <a:t>curriculum, part </a:t>
            </a:r>
            <a:r>
              <a:rPr lang="en-GB" dirty="0"/>
              <a:t>of a syllabus for a prescribed </a:t>
            </a:r>
            <a:r>
              <a:rPr lang="en-GB" dirty="0" smtClean="0"/>
              <a:t>examination or part </a:t>
            </a:r>
            <a:r>
              <a:rPr lang="en-GB" dirty="0"/>
              <a:t>of religious </a:t>
            </a:r>
            <a:r>
              <a:rPr lang="en-GB" dirty="0" smtClean="0"/>
              <a:t>education; and they include board and lodgings – therefore they are </a:t>
            </a:r>
            <a:r>
              <a:rPr lang="en-GB" b="1" dirty="0" smtClean="0"/>
              <a:t>optional</a:t>
            </a:r>
            <a:r>
              <a:rPr lang="en-GB" dirty="0" smtClean="0"/>
              <a:t> and payment is compulsory. </a:t>
            </a:r>
            <a:r>
              <a:rPr lang="en-GB" sz="1500" i="1" dirty="0"/>
              <a:t>(</a:t>
            </a:r>
            <a:r>
              <a:rPr lang="en-GB" sz="1500" i="1" dirty="0" err="1"/>
              <a:t>DfE</a:t>
            </a:r>
            <a:r>
              <a:rPr lang="en-GB" sz="1500" i="1" dirty="0"/>
              <a:t> (2018) ‘Charging for school activities’, p. 5)</a:t>
            </a:r>
          </a:p>
          <a:p>
            <a:r>
              <a:rPr lang="en-GB" sz="2700" dirty="0" smtClean="0"/>
              <a:t>Financial difficulties?  The school could help but you must speak to a member of SLT before October half term.</a:t>
            </a:r>
          </a:p>
          <a:p>
            <a:r>
              <a:rPr lang="en-GB" dirty="0" smtClean="0"/>
              <a:t>If your child doesn’t attend they’ll have alternative provision provided at the school.</a:t>
            </a:r>
            <a:endParaRPr lang="en-GB" dirty="0"/>
          </a:p>
        </p:txBody>
      </p:sp>
      <p:pic>
        <p:nvPicPr>
          <p:cNvPr id="1026" name="Picture 2" descr="R:\Photos\2018-2019\Year 6\Blacklands\Randoms from Cameras\IMG_03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18033">
            <a:off x="6833867" y="624255"/>
            <a:ext cx="2005990" cy="1504614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7" name="Picture 3" descr="R:\Photos\2018-2019\Year 6\Blacklands\Blacklands 2019\DSCN23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9396">
            <a:off x="5132081" y="588344"/>
            <a:ext cx="2043953" cy="1533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5699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PGL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159" y="1474237"/>
            <a:ext cx="7918191" cy="429791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In the Summer Term we are planning to have a 3 day/ 2 night adventure trip to Windmill Hill.</a:t>
            </a:r>
          </a:p>
          <a:p>
            <a:pPr marL="0" indent="0">
              <a:buNone/>
            </a:pPr>
            <a:r>
              <a:rPr lang="en-GB" dirty="0" smtClean="0"/>
              <a:t>The cost of this trip will be £246.</a:t>
            </a:r>
          </a:p>
          <a:p>
            <a:pPr marL="0" indent="0">
              <a:buNone/>
            </a:pPr>
            <a:r>
              <a:rPr lang="en-GB" dirty="0" smtClean="0"/>
              <a:t>The payments will be broken down into instalments across the next 3 terms.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97" y="3932510"/>
            <a:ext cx="5420934" cy="206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076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we teach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5 planned and differentiated lessons per week</a:t>
            </a:r>
          </a:p>
          <a:p>
            <a:r>
              <a:rPr lang="en-GB" sz="2000" dirty="0"/>
              <a:t>Maths Masterclasses 3 times per week focussing on areas of development and extra challenge.</a:t>
            </a:r>
          </a:p>
          <a:p>
            <a:r>
              <a:rPr lang="en-GB" sz="2000" dirty="0"/>
              <a:t>Most children receive feedback during the lesson, allow for instant addressing of misconceptions or challenging of thinking.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920" y="3630762"/>
            <a:ext cx="2267000" cy="24108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3430" y="3694825"/>
            <a:ext cx="2970921" cy="22826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1861" y="3630762"/>
            <a:ext cx="2967015" cy="227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5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Year Four Maths Methods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628" y="1306284"/>
            <a:ext cx="4624683" cy="32283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165" y="2631847"/>
            <a:ext cx="4491747" cy="332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9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365126"/>
            <a:ext cx="7458075" cy="56793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Year Four Maths Methods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0" y="1052453"/>
            <a:ext cx="4761231" cy="3416909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14370" y="2960117"/>
            <a:ext cx="4729630" cy="329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7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we assess the children?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Extended Writing Opportunities</a:t>
            </a:r>
          </a:p>
          <a:p>
            <a:r>
              <a:rPr lang="en-GB" dirty="0"/>
              <a:t>Half termly Maths assessments</a:t>
            </a:r>
          </a:p>
          <a:p>
            <a:r>
              <a:rPr lang="en-GB" dirty="0"/>
              <a:t>Half termly Reading assessments</a:t>
            </a:r>
          </a:p>
          <a:p>
            <a:r>
              <a:rPr lang="en-GB" dirty="0"/>
              <a:t>Moderation across the Year Group</a:t>
            </a:r>
          </a:p>
          <a:p>
            <a:r>
              <a:rPr lang="en-GB" dirty="0"/>
              <a:t>Live Marking</a:t>
            </a:r>
          </a:p>
          <a:p>
            <a:r>
              <a:rPr lang="en-GB" dirty="0"/>
              <a:t>Use of Age Related Expectation descriptors.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Children are assessed using a range of the above, rather than just on a single test or a single piece of work.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29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1"/>
            <a:ext cx="7458075" cy="755780"/>
          </a:xfrm>
        </p:spPr>
        <p:txBody>
          <a:bodyPr/>
          <a:lstStyle/>
          <a:p>
            <a:pPr algn="ctr"/>
            <a:r>
              <a:rPr lang="en-GB" dirty="0" smtClean="0"/>
              <a:t>Maths 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57381" y="304830"/>
            <a:ext cx="2202898" cy="1150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674" y="1097139"/>
            <a:ext cx="2457450" cy="1400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972" y="1528908"/>
            <a:ext cx="1877882" cy="25607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325" y="1797227"/>
            <a:ext cx="1806954" cy="30845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7124" y="1753280"/>
            <a:ext cx="2103990" cy="15862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3954" y="4247887"/>
            <a:ext cx="2438400" cy="1981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2354" y="5028908"/>
            <a:ext cx="2447925" cy="9334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5853" y="3589093"/>
            <a:ext cx="31897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assess the children in 7 areas.</a:t>
            </a:r>
          </a:p>
          <a:p>
            <a:r>
              <a:rPr lang="en-GB" dirty="0" smtClean="0"/>
              <a:t>Place Value, Addition and Subtraction,</a:t>
            </a:r>
          </a:p>
          <a:p>
            <a:r>
              <a:rPr lang="en-GB" dirty="0" smtClean="0"/>
              <a:t>Multiplication and Division, Fractions and</a:t>
            </a:r>
          </a:p>
          <a:p>
            <a:r>
              <a:rPr lang="en-GB" dirty="0" smtClean="0"/>
              <a:t>Decimals, Measurement , Geometry</a:t>
            </a:r>
          </a:p>
          <a:p>
            <a:r>
              <a:rPr lang="en-GB" dirty="0" smtClean="0"/>
              <a:t>And Statistics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9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0"/>
            <a:ext cx="7458075" cy="1325563"/>
          </a:xfrm>
        </p:spPr>
        <p:txBody>
          <a:bodyPr/>
          <a:lstStyle/>
          <a:p>
            <a:pPr algn="ctr"/>
            <a:r>
              <a:rPr lang="en-GB" dirty="0" smtClean="0"/>
              <a:t>Maths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1566" y="1009555"/>
            <a:ext cx="6445397" cy="26367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98" y="4381600"/>
            <a:ext cx="3961673" cy="18512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6416" y="4381600"/>
            <a:ext cx="3898933" cy="18624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4762" y="3829288"/>
            <a:ext cx="3727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/>
              <a:t>Examples of Greater Depth questions 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38818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5" y="141191"/>
            <a:ext cx="7458075" cy="745217"/>
          </a:xfrm>
        </p:spPr>
        <p:txBody>
          <a:bodyPr/>
          <a:lstStyle/>
          <a:p>
            <a:pPr algn="ctr"/>
            <a:r>
              <a:rPr lang="en-GB" dirty="0" smtClean="0"/>
              <a:t>Writing at Year Four Level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217" y="1038558"/>
            <a:ext cx="2280188" cy="31855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644" y="5604739"/>
            <a:ext cx="3486150" cy="619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9406" y="812204"/>
            <a:ext cx="2132776" cy="36382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1781" y="4060717"/>
            <a:ext cx="2217625" cy="21215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217" y="4376264"/>
            <a:ext cx="2905125" cy="10763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5355" y="1207794"/>
            <a:ext cx="305285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assess 4 areas in writing;-</a:t>
            </a:r>
          </a:p>
          <a:p>
            <a:r>
              <a:rPr lang="en-GB" sz="2400" dirty="0" smtClean="0"/>
              <a:t>Text Level, Sentence Level, Spelling and </a:t>
            </a:r>
          </a:p>
          <a:p>
            <a:r>
              <a:rPr lang="en-GB" sz="2400" dirty="0" smtClean="0"/>
              <a:t>Handwriting.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54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365126"/>
            <a:ext cx="7458075" cy="53994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Writing at Greater Depth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6396" y="1209597"/>
            <a:ext cx="2784730" cy="2712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283" y="4002289"/>
            <a:ext cx="3084843" cy="719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1092" y="1209597"/>
            <a:ext cx="3124200" cy="4048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5686" y="4948159"/>
            <a:ext cx="3486150" cy="6191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3781" y="1548881"/>
            <a:ext cx="22926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If your child is working</a:t>
            </a:r>
          </a:p>
          <a:p>
            <a:r>
              <a:rPr lang="en-GB" dirty="0" smtClean="0"/>
              <a:t>above a Year Four</a:t>
            </a:r>
          </a:p>
          <a:p>
            <a:r>
              <a:rPr lang="en-GB" dirty="0" smtClean="0"/>
              <a:t>Level this is what</a:t>
            </a:r>
          </a:p>
          <a:p>
            <a:r>
              <a:rPr lang="en-GB" dirty="0" smtClean="0"/>
              <a:t>we assess against. </a:t>
            </a:r>
          </a:p>
        </p:txBody>
      </p:sp>
    </p:spTree>
    <p:extLst>
      <p:ext uri="{BB962C8B-B14F-4D97-AF65-F5344CB8AC3E}">
        <p14:creationId xmlns:p14="http://schemas.microsoft.com/office/powerpoint/2010/main" val="357202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365127"/>
            <a:ext cx="7458075" cy="63325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Handwriting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97" y="1230573"/>
            <a:ext cx="3152743" cy="43677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2542" y="1230573"/>
            <a:ext cx="5356853" cy="299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66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Home Learning is set on a Friday and due in on the following Wednesday.</a:t>
            </a:r>
          </a:p>
          <a:p>
            <a:pPr marL="0" indent="0">
              <a:buNone/>
            </a:pPr>
            <a:r>
              <a:rPr lang="en-GB" sz="2000" dirty="0" smtClean="0"/>
              <a:t>We alternate between English and Maths. </a:t>
            </a:r>
            <a:endParaRPr lang="en-GB" sz="2000" dirty="0"/>
          </a:p>
          <a:p>
            <a:pPr marL="0" indent="0">
              <a:buNone/>
            </a:pPr>
            <a:r>
              <a:rPr lang="en-GB" sz="2000" dirty="0" smtClean="0"/>
              <a:t>Spread out across the year there will be longer projects set that are linked to the topics.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341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to support your child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192" y="1690689"/>
            <a:ext cx="8030158" cy="40814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Reading </a:t>
            </a:r>
          </a:p>
          <a:p>
            <a:pPr marL="0" indent="0">
              <a:buNone/>
            </a:pPr>
            <a:r>
              <a:rPr lang="en-GB" sz="2000" dirty="0"/>
              <a:t>All reading is valuable – it doesn’t have to be just stories. Reading can involve anything from fiction and non-fiction, poetry, newspapers, magazines, football programmes, TV guides</a:t>
            </a:r>
            <a:r>
              <a:rPr lang="en-GB" sz="2000" dirty="0" smtClean="0"/>
              <a:t>.</a:t>
            </a:r>
          </a:p>
          <a:p>
            <a:pPr marL="0" indent="0">
              <a:buNone/>
            </a:pPr>
            <a:r>
              <a:rPr lang="en-GB" sz="2000" dirty="0" smtClean="0"/>
              <a:t>It is really important that you ask your child to read aloud you. This helps develop their intonation and expression.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Talk about your child’s reading – if they are reading a novel discuss the plot, the characters, their feelings and actions, how it makes you feel, predict what will happen and encourage your child to have their own opinions.</a:t>
            </a:r>
          </a:p>
          <a:p>
            <a:pPr marL="0" indent="0">
              <a:buNone/>
            </a:pPr>
            <a:r>
              <a:rPr lang="en-GB" sz="2000" dirty="0"/>
              <a:t>Look up definitions of words together – you could use a dictionary, the internet or an app on a phone or tablet.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21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365126"/>
            <a:ext cx="7458075" cy="90383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How to support your child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Writing</a:t>
            </a:r>
          </a:p>
          <a:p>
            <a:pPr marL="0" indent="0">
              <a:buNone/>
            </a:pPr>
            <a:r>
              <a:rPr lang="en-GB" dirty="0" smtClean="0"/>
              <a:t>Encourage </a:t>
            </a:r>
            <a:r>
              <a:rPr lang="en-GB" dirty="0"/>
              <a:t>opportunities for writing such as letters to family or friends, shopping lists, notes or reminders, stories or poems and write together </a:t>
            </a:r>
          </a:p>
          <a:p>
            <a:pPr marL="0" indent="0">
              <a:buNone/>
            </a:pPr>
            <a:r>
              <a:rPr lang="en-GB" dirty="0"/>
              <a:t>Encourage use of a dictionary to check spelling and a thesaurus to find synonyms and expand vocabulary.</a:t>
            </a:r>
          </a:p>
          <a:p>
            <a:pPr marL="0" indent="0">
              <a:buNone/>
            </a:pPr>
            <a:r>
              <a:rPr lang="en-GB" dirty="0"/>
              <a:t>Remember that good readers become good writers! Identify good writing features when reading (e.g. vocabulary, sentence structure, punctuation).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848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7274" y="365127"/>
            <a:ext cx="7458075" cy="88517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How to support your child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u="sng" dirty="0"/>
              <a:t>Maths </a:t>
            </a:r>
          </a:p>
          <a:p>
            <a:pPr marL="0" indent="0">
              <a:buNone/>
            </a:pPr>
            <a:r>
              <a:rPr lang="en-GB" dirty="0" smtClean="0"/>
              <a:t>MATHLETICS and Times Table </a:t>
            </a:r>
            <a:r>
              <a:rPr lang="en-GB" dirty="0" err="1" smtClean="0"/>
              <a:t>Rockstars</a:t>
            </a:r>
            <a:r>
              <a:rPr lang="en-GB" dirty="0" smtClean="0"/>
              <a:t>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Practise </a:t>
            </a:r>
            <a:r>
              <a:rPr lang="en-GB" dirty="0"/>
              <a:t>times tables</a:t>
            </a:r>
          </a:p>
          <a:p>
            <a:pPr marL="0" indent="0">
              <a:buNone/>
            </a:pPr>
            <a:r>
              <a:rPr lang="en-GB" dirty="0" smtClean="0"/>
              <a:t>Practise </a:t>
            </a:r>
            <a:r>
              <a:rPr lang="en-GB" dirty="0"/>
              <a:t>counting in different amounts such as fractions, decimals, negative numbers</a:t>
            </a:r>
          </a:p>
          <a:p>
            <a:pPr marL="0" indent="0">
              <a:buNone/>
            </a:pPr>
            <a:r>
              <a:rPr lang="en-GB" dirty="0"/>
              <a:t>Encourage opportunities for telling the time and making calculations around duration and how long things last.</a:t>
            </a:r>
          </a:p>
          <a:p>
            <a:pPr marL="0" indent="0">
              <a:buNone/>
            </a:pPr>
            <a:r>
              <a:rPr lang="en-GB" dirty="0"/>
              <a:t>Use timetables and schedules for buses, trains and  TV programmes</a:t>
            </a:r>
          </a:p>
          <a:p>
            <a:pPr marL="0" indent="0">
              <a:buNone/>
            </a:pPr>
            <a:r>
              <a:rPr lang="en-GB" dirty="0"/>
              <a:t>Encourage opportunities to use money and budgeting</a:t>
            </a:r>
          </a:p>
          <a:p>
            <a:pPr marL="0" indent="0">
              <a:buNone/>
            </a:pPr>
            <a:r>
              <a:rPr lang="en-GB" dirty="0"/>
              <a:t>Identify, weigh or measure  quantities and amounts in the kitchen or in recipes.</a:t>
            </a:r>
          </a:p>
          <a:p>
            <a:pPr marL="0" indent="0">
              <a:buNone/>
            </a:pPr>
            <a:r>
              <a:rPr lang="en-GB" dirty="0"/>
              <a:t>Play games involving numbers or logic, such as dominoes, card games, darts, draughts or </a:t>
            </a:r>
            <a:r>
              <a:rPr lang="en-GB" dirty="0" smtClean="0"/>
              <a:t>chess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354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942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664</Words>
  <Application>Microsoft Office PowerPoint</Application>
  <PresentationFormat>On-screen Show (4:3)</PresentationFormat>
  <Paragraphs>91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Balfour Primary School</vt:lpstr>
      <vt:lpstr>Welcome to Year 4</vt:lpstr>
      <vt:lpstr>Topics</vt:lpstr>
      <vt:lpstr>Learning Experiences</vt:lpstr>
      <vt:lpstr>Residential Trips</vt:lpstr>
      <vt:lpstr>PGL</vt:lpstr>
      <vt:lpstr>How we teach Maths</vt:lpstr>
      <vt:lpstr>Year Four Maths Methods </vt:lpstr>
      <vt:lpstr>Year Four Maths Methods </vt:lpstr>
      <vt:lpstr>How do we assess the children? </vt:lpstr>
      <vt:lpstr>Maths </vt:lpstr>
      <vt:lpstr>Maths </vt:lpstr>
      <vt:lpstr>Writing at Year Four Level</vt:lpstr>
      <vt:lpstr>Writing at Greater Depth</vt:lpstr>
      <vt:lpstr>Handwriting </vt:lpstr>
      <vt:lpstr>Home Learning</vt:lpstr>
      <vt:lpstr>How to support your child at home</vt:lpstr>
      <vt:lpstr>How to support your child at home</vt:lpstr>
      <vt:lpstr>How to support your child at home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</dc:creator>
  <cp:lastModifiedBy>Julie Paterson</cp:lastModifiedBy>
  <cp:revision>42</cp:revision>
  <dcterms:created xsi:type="dcterms:W3CDTF">2018-11-10T12:25:00Z</dcterms:created>
  <dcterms:modified xsi:type="dcterms:W3CDTF">2019-10-11T13:45:27Z</dcterms:modified>
</cp:coreProperties>
</file>