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sldIdLst>
    <p:sldId id="266" r:id="rId2"/>
    <p:sldId id="257" r:id="rId3"/>
    <p:sldId id="256" r:id="rId4"/>
    <p:sldId id="267" r:id="rId5"/>
    <p:sldId id="268" r:id="rId6"/>
    <p:sldId id="262" r:id="rId7"/>
    <p:sldId id="285" r:id="rId8"/>
    <p:sldId id="269" r:id="rId9"/>
    <p:sldId id="271" r:id="rId10"/>
    <p:sldId id="270" r:id="rId11"/>
    <p:sldId id="272" r:id="rId12"/>
    <p:sldId id="275" r:id="rId13"/>
    <p:sldId id="289" r:id="rId14"/>
    <p:sldId id="288" r:id="rId15"/>
    <p:sldId id="287" r:id="rId16"/>
    <p:sldId id="265"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E8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DFC4AFC-7A21-46F7-A0C4-1EB85D753F7A}" type="datetimeFigureOut">
              <a:rPr lang="en-GB" smtClean="0"/>
              <a:t>21/10/2021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19782497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FC4AFC-7A21-46F7-A0C4-1EB85D753F7A}" type="datetimeFigureOut">
              <a:rPr lang="en-GB" smtClean="0"/>
              <a:t>21/10/2021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2797798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FC4AFC-7A21-46F7-A0C4-1EB85D753F7A}" type="datetimeFigureOut">
              <a:rPr lang="en-GB" smtClean="0"/>
              <a:t>21/10/2021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776917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FC4AFC-7A21-46F7-A0C4-1EB85D753F7A}" type="datetimeFigureOut">
              <a:rPr lang="en-GB" smtClean="0"/>
              <a:t>21/10/2021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3234803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FC4AFC-7A21-46F7-A0C4-1EB85D753F7A}" type="datetimeFigureOut">
              <a:rPr lang="en-GB" smtClean="0"/>
              <a:t>21/10/2021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1613082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FC4AFC-7A21-46F7-A0C4-1EB85D753F7A}" type="datetimeFigureOut">
              <a:rPr lang="en-GB" smtClean="0"/>
              <a:t>21/10/2021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2634001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FC4AFC-7A21-46F7-A0C4-1EB85D753F7A}" type="datetimeFigureOut">
              <a:rPr lang="en-GB" smtClean="0"/>
              <a:t>21/10/2021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1179501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DFC4AFC-7A21-46F7-A0C4-1EB85D753F7A}" type="datetimeFigureOut">
              <a:rPr lang="en-GB" smtClean="0"/>
              <a:t>21/10/2021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12760642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DFC4AFC-7A21-46F7-A0C4-1EB85D753F7A}" type="datetimeFigureOut">
              <a:rPr lang="en-GB" smtClean="0"/>
              <a:t>21/10/2021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1334424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FC4AFC-7A21-46F7-A0C4-1EB85D753F7A}" type="datetimeFigureOut">
              <a:rPr lang="en-GB" smtClean="0"/>
              <a:t>21/10/2021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3458549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FC4AFC-7A21-46F7-A0C4-1EB85D753F7A}" type="datetimeFigureOut">
              <a:rPr lang="en-GB" smtClean="0"/>
              <a:t>21/10/2021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06CC58-324A-483A-B73E-2A3462C216F8}"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590744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FC4AFC-7A21-46F7-A0C4-1EB85D753F7A}" type="datetimeFigureOut">
              <a:rPr lang="en-GB" smtClean="0"/>
              <a:t>21/10/2021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33672398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FC4AFC-7A21-46F7-A0C4-1EB85D753F7A}" type="datetimeFigureOut">
              <a:rPr lang="en-GB" smtClean="0"/>
              <a:t>21/10/2021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06CC58-324A-483A-B73E-2A3462C216F8}"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776043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FC4AFC-7A21-46F7-A0C4-1EB85D753F7A}" type="datetimeFigureOut">
              <a:rPr lang="en-GB" smtClean="0"/>
              <a:t>21/10/2021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38784480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FC4AFC-7A21-46F7-A0C4-1EB85D753F7A}" type="datetimeFigureOut">
              <a:rPr lang="en-GB" smtClean="0"/>
              <a:t>21/10/2021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38956024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FC4AFC-7A21-46F7-A0C4-1EB85D753F7A}" type="datetimeFigureOut">
              <a:rPr lang="en-GB" smtClean="0"/>
              <a:t>21/10/2021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06CC58-324A-483A-B73E-2A3462C216F8}" type="slidenum">
              <a:rPr lang="en-GB" smtClean="0"/>
              <a:t>‹#›</a:t>
            </a:fld>
            <a:endParaRPr lang="en-GB"/>
          </a:p>
        </p:txBody>
      </p:sp>
    </p:spTree>
    <p:extLst>
      <p:ext uri="{BB962C8B-B14F-4D97-AF65-F5344CB8AC3E}">
        <p14:creationId xmlns:p14="http://schemas.microsoft.com/office/powerpoint/2010/main" val="33434038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828800"/>
            <a:ext cx="377190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10100" y="1828800"/>
            <a:ext cx="377190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p:txBody>
          <a:bodyPr/>
          <a:lstStyle>
            <a:lvl1pPr>
              <a:defRPr/>
            </a:lvl1pPr>
          </a:lstStyle>
          <a:p>
            <a:pPr>
              <a:defRPr/>
            </a:pPr>
            <a:endParaRPr lang="en-GB"/>
          </a:p>
        </p:txBody>
      </p:sp>
      <p:sp>
        <p:nvSpPr>
          <p:cNvPr id="6" name="Rectangle 5"/>
          <p:cNvSpPr>
            <a:spLocks noGrp="1" noChangeArrowheads="1"/>
          </p:cNvSpPr>
          <p:nvPr>
            <p:ph type="ftr" sz="quarter" idx="11"/>
          </p:nvPr>
        </p:nvSpPr>
        <p:spPr/>
        <p:txBody>
          <a:bodyPr/>
          <a:lstStyle>
            <a:lvl1pPr>
              <a:defRPr/>
            </a:lvl1pPr>
          </a:lstStyle>
          <a:p>
            <a:pPr>
              <a:defRPr/>
            </a:pPr>
            <a:endParaRPr lang="en-GB"/>
          </a:p>
        </p:txBody>
      </p:sp>
      <p:sp>
        <p:nvSpPr>
          <p:cNvPr id="7" name="Rectangle 6"/>
          <p:cNvSpPr>
            <a:spLocks noGrp="1" noChangeArrowheads="1"/>
          </p:cNvSpPr>
          <p:nvPr>
            <p:ph type="sldNum" sz="quarter" idx="12"/>
          </p:nvPr>
        </p:nvSpPr>
        <p:spPr/>
        <p:txBody>
          <a:bodyPr/>
          <a:lstStyle>
            <a:lvl1pPr>
              <a:defRPr/>
            </a:lvl1pPr>
          </a:lstStyle>
          <a:p>
            <a:pPr>
              <a:defRPr/>
            </a:pPr>
            <a:fld id="{A317F4AC-9702-4F12-A8E5-4226AB334EDA}" type="slidenum">
              <a:rPr lang="en-GB"/>
              <a:pPr>
                <a:defRPr/>
              </a:pPr>
              <a:t>‹#›</a:t>
            </a:fld>
            <a:endParaRPr lang="en-GB"/>
          </a:p>
        </p:txBody>
      </p:sp>
    </p:spTree>
    <p:extLst>
      <p:ext uri="{BB962C8B-B14F-4D97-AF65-F5344CB8AC3E}">
        <p14:creationId xmlns:p14="http://schemas.microsoft.com/office/powerpoint/2010/main" val="255426714"/>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0E8B0"/>
        </a:solidFill>
        <a:effectLst/>
      </p:bgPr>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DFC4AFC-7A21-46F7-A0C4-1EB85D753F7A}" type="datetimeFigureOut">
              <a:rPr lang="en-GB" smtClean="0"/>
              <a:t>21/10/2021</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206CC58-324A-483A-B73E-2A3462C216F8}" type="slidenum">
              <a:rPr lang="en-GB" smtClean="0"/>
              <a:t>‹#›</a:t>
            </a:fld>
            <a:endParaRPr lang="en-GB"/>
          </a:p>
        </p:txBody>
      </p:sp>
    </p:spTree>
    <p:extLst>
      <p:ext uri="{BB962C8B-B14F-4D97-AF65-F5344CB8AC3E}">
        <p14:creationId xmlns:p14="http://schemas.microsoft.com/office/powerpoint/2010/main" val="3055326088"/>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 id="2147483743"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5616" y="1988840"/>
            <a:ext cx="6347714" cy="3880773"/>
          </a:xfrm>
        </p:spPr>
        <p:txBody>
          <a:bodyPr>
            <a:normAutofit fontScale="85000" lnSpcReduction="20000"/>
          </a:bodyPr>
          <a:lstStyle/>
          <a:p>
            <a:pPr marL="0" indent="0" algn="ctr">
              <a:buNone/>
            </a:pPr>
            <a:r>
              <a:rPr lang="en-GB" sz="3600" dirty="0">
                <a:solidFill>
                  <a:srgbClr val="0070C0"/>
                </a:solidFill>
                <a:latin typeface="Gill Sans MT" panose="020B0502020104020203" pitchFamily="34" charset="0"/>
              </a:rPr>
              <a:t>Welcome to Year 3</a:t>
            </a:r>
          </a:p>
          <a:p>
            <a:pPr marL="0" indent="0" algn="ctr">
              <a:buNone/>
            </a:pPr>
            <a:r>
              <a:rPr lang="en-GB" sz="7000" dirty="0">
                <a:solidFill>
                  <a:srgbClr val="0070C0"/>
                </a:solidFill>
                <a:latin typeface="Gill Sans MT" panose="020B0502020104020203" pitchFamily="34" charset="0"/>
              </a:rPr>
              <a:t>2021-2022</a:t>
            </a:r>
          </a:p>
          <a:p>
            <a:pPr marL="0" indent="0" algn="ctr">
              <a:buClr>
                <a:schemeClr val="accent3"/>
              </a:buClr>
              <a:buNone/>
              <a:defRPr/>
            </a:pPr>
            <a:endParaRPr lang="en-GB" sz="4400" dirty="0">
              <a:solidFill>
                <a:schemeClr val="tx1"/>
              </a:solidFill>
              <a:latin typeface="Kristen ITC" pitchFamily="66" charset="0"/>
            </a:endParaRPr>
          </a:p>
          <a:p>
            <a:pPr marL="0" indent="0" algn="ctr">
              <a:buClr>
                <a:schemeClr val="accent3"/>
              </a:buClr>
              <a:buNone/>
              <a:defRPr/>
            </a:pPr>
            <a:r>
              <a:rPr lang="en-GB" sz="4400" dirty="0">
                <a:solidFill>
                  <a:srgbClr val="0070C0"/>
                </a:solidFill>
                <a:latin typeface="Gill Sans MT" panose="020B0502020104020203" pitchFamily="34" charset="0"/>
              </a:rPr>
              <a:t>We aim to make this an </a:t>
            </a:r>
            <a:r>
              <a:rPr lang="en-GB" sz="4400" b="1" dirty="0">
                <a:solidFill>
                  <a:srgbClr val="0070C0"/>
                </a:solidFill>
                <a:latin typeface="Gill Sans MT" panose="020B0502020104020203" pitchFamily="34" charset="0"/>
              </a:rPr>
              <a:t>exciting</a:t>
            </a:r>
            <a:r>
              <a:rPr lang="en-GB" sz="4400" dirty="0">
                <a:solidFill>
                  <a:srgbClr val="0070C0"/>
                </a:solidFill>
                <a:latin typeface="Gill Sans MT" panose="020B0502020104020203" pitchFamily="34" charset="0"/>
              </a:rPr>
              <a:t>, </a:t>
            </a:r>
            <a:r>
              <a:rPr lang="en-GB" sz="4400" b="1" dirty="0">
                <a:solidFill>
                  <a:srgbClr val="0070C0"/>
                </a:solidFill>
                <a:latin typeface="Gill Sans MT" panose="020B0502020104020203" pitchFamily="34" charset="0"/>
              </a:rPr>
              <a:t>memorable</a:t>
            </a:r>
            <a:r>
              <a:rPr lang="en-GB" sz="4400" dirty="0">
                <a:solidFill>
                  <a:srgbClr val="0070C0"/>
                </a:solidFill>
                <a:latin typeface="Gill Sans MT" panose="020B0502020104020203" pitchFamily="34" charset="0"/>
              </a:rPr>
              <a:t> and </a:t>
            </a:r>
            <a:r>
              <a:rPr lang="en-GB" sz="4400" b="1" dirty="0">
                <a:solidFill>
                  <a:srgbClr val="0070C0"/>
                </a:solidFill>
                <a:latin typeface="Gill Sans MT" panose="020B0502020104020203" pitchFamily="34" charset="0"/>
              </a:rPr>
              <a:t>rewarding</a:t>
            </a:r>
            <a:r>
              <a:rPr lang="en-GB" sz="4400" dirty="0">
                <a:solidFill>
                  <a:srgbClr val="0070C0"/>
                </a:solidFill>
                <a:latin typeface="Gill Sans MT" panose="020B0502020104020203" pitchFamily="34" charset="0"/>
              </a:rPr>
              <a:t> year at school for your child!</a:t>
            </a:r>
          </a:p>
          <a:p>
            <a:pPr marL="0" indent="0" algn="ctr">
              <a:buNone/>
            </a:pPr>
            <a:endParaRPr lang="en-GB" sz="4400" dirty="0"/>
          </a:p>
        </p:txBody>
      </p:sp>
      <p:pic>
        <p:nvPicPr>
          <p:cNvPr id="4" name="Picture 3"/>
          <p:cNvPicPr>
            <a:picLocks noChangeAspect="1"/>
          </p:cNvPicPr>
          <p:nvPr/>
        </p:nvPicPr>
        <p:blipFill>
          <a:blip r:embed="rId2"/>
          <a:stretch>
            <a:fillRect/>
          </a:stretch>
        </p:blipFill>
        <p:spPr>
          <a:xfrm>
            <a:off x="7488854" y="5355263"/>
            <a:ext cx="1085850" cy="1028700"/>
          </a:xfrm>
          <a:prstGeom prst="rect">
            <a:avLst/>
          </a:prstGeom>
        </p:spPr>
      </p:pic>
      <p:pic>
        <p:nvPicPr>
          <p:cNvPr id="5" name="Picture 4"/>
          <p:cNvPicPr>
            <a:picLocks noChangeAspect="1"/>
          </p:cNvPicPr>
          <p:nvPr/>
        </p:nvPicPr>
        <p:blipFill>
          <a:blip r:embed="rId3"/>
          <a:stretch>
            <a:fillRect/>
          </a:stretch>
        </p:blipFill>
        <p:spPr>
          <a:xfrm>
            <a:off x="2483768" y="404664"/>
            <a:ext cx="3763338" cy="1440160"/>
          </a:xfrm>
          <a:prstGeom prst="rect">
            <a:avLst/>
          </a:prstGeom>
        </p:spPr>
      </p:pic>
    </p:spTree>
    <p:extLst>
      <p:ext uri="{BB962C8B-B14F-4D97-AF65-F5344CB8AC3E}">
        <p14:creationId xmlns:p14="http://schemas.microsoft.com/office/powerpoint/2010/main" val="25445595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70C0"/>
                </a:solidFill>
                <a:latin typeface="Gill Sans MT" panose="020B0502020104020203" pitchFamily="34" charset="0"/>
              </a:rPr>
              <a:t>Balfour Class Names</a:t>
            </a:r>
          </a:p>
        </p:txBody>
      </p:sp>
      <p:sp>
        <p:nvSpPr>
          <p:cNvPr id="3" name="Content Placeholder 2"/>
          <p:cNvSpPr>
            <a:spLocks noGrp="1"/>
          </p:cNvSpPr>
          <p:nvPr>
            <p:ph idx="1"/>
          </p:nvPr>
        </p:nvSpPr>
        <p:spPr>
          <a:xfrm>
            <a:off x="457200" y="1600200"/>
            <a:ext cx="1954560" cy="4525963"/>
          </a:xfrm>
        </p:spPr>
        <p:txBody>
          <a:bodyPr/>
          <a:lstStyle/>
          <a:p>
            <a:r>
              <a:rPr lang="en-GB" dirty="0">
                <a:latin typeface="Comic Sans MS" panose="030F0702030302020204" pitchFamily="66" charset="0"/>
              </a:rPr>
              <a:t>B</a:t>
            </a:r>
          </a:p>
          <a:p>
            <a:r>
              <a:rPr lang="en-GB" dirty="0">
                <a:latin typeface="Comic Sans MS" panose="030F0702030302020204" pitchFamily="66" charset="0"/>
              </a:rPr>
              <a:t>A</a:t>
            </a:r>
          </a:p>
          <a:p>
            <a:r>
              <a:rPr lang="en-GB" dirty="0">
                <a:latin typeface="Comic Sans MS" panose="030F0702030302020204" pitchFamily="66" charset="0"/>
              </a:rPr>
              <a:t>L</a:t>
            </a:r>
          </a:p>
          <a:p>
            <a:r>
              <a:rPr lang="en-GB" dirty="0">
                <a:latin typeface="Comic Sans MS" panose="030F0702030302020204" pitchFamily="66" charset="0"/>
              </a:rPr>
              <a:t>F</a:t>
            </a:r>
          </a:p>
          <a:p>
            <a:r>
              <a:rPr lang="en-GB" dirty="0">
                <a:latin typeface="Comic Sans MS" panose="030F0702030302020204" pitchFamily="66" charset="0"/>
              </a:rPr>
              <a:t>O</a:t>
            </a:r>
          </a:p>
          <a:p>
            <a:r>
              <a:rPr lang="en-GB" dirty="0">
                <a:latin typeface="Comic Sans MS" panose="030F0702030302020204" pitchFamily="66" charset="0"/>
              </a:rPr>
              <a:t>U</a:t>
            </a:r>
          </a:p>
          <a:p>
            <a:r>
              <a:rPr lang="en-GB" dirty="0">
                <a:latin typeface="Comic Sans MS" panose="030F0702030302020204" pitchFamily="66" charset="0"/>
              </a:rPr>
              <a:t>R</a:t>
            </a:r>
          </a:p>
        </p:txBody>
      </p:sp>
      <p:sp>
        <p:nvSpPr>
          <p:cNvPr id="4" name="TextBox 3"/>
          <p:cNvSpPr txBox="1"/>
          <p:nvPr/>
        </p:nvSpPr>
        <p:spPr>
          <a:xfrm>
            <a:off x="1331640" y="1052736"/>
            <a:ext cx="6624736" cy="4708981"/>
          </a:xfrm>
          <a:prstGeom prst="rect">
            <a:avLst/>
          </a:prstGeom>
          <a:noFill/>
        </p:spPr>
        <p:txBody>
          <a:bodyPr wrap="square" rtlCol="0">
            <a:spAutoFit/>
          </a:bodyPr>
          <a:lstStyle/>
          <a:p>
            <a:endParaRPr lang="en-GB" sz="3400" dirty="0">
              <a:solidFill>
                <a:srgbClr val="0070C0"/>
              </a:solidFill>
              <a:latin typeface="Comic Sans MS" panose="030F0702030302020204" pitchFamily="66" charset="0"/>
            </a:endParaRPr>
          </a:p>
          <a:p>
            <a:r>
              <a:rPr lang="en-GB" sz="3800" dirty="0">
                <a:solidFill>
                  <a:srgbClr val="0070C0"/>
                </a:solidFill>
                <a:latin typeface="Gill Sans MT" panose="020B0502020104020203" pitchFamily="34" charset="0"/>
              </a:rPr>
              <a:t>Year R – Bugs</a:t>
            </a:r>
          </a:p>
          <a:p>
            <a:r>
              <a:rPr lang="en-GB" sz="3800" dirty="0">
                <a:solidFill>
                  <a:srgbClr val="0070C0"/>
                </a:solidFill>
                <a:latin typeface="Gill Sans MT" panose="020B0502020104020203" pitchFamily="34" charset="0"/>
              </a:rPr>
              <a:t>Year 1 – Animals</a:t>
            </a:r>
          </a:p>
          <a:p>
            <a:r>
              <a:rPr lang="en-GB" sz="3800" dirty="0">
                <a:solidFill>
                  <a:srgbClr val="0070C0"/>
                </a:solidFill>
                <a:latin typeface="Gill Sans MT" panose="020B0502020104020203" pitchFamily="34" charset="0"/>
              </a:rPr>
              <a:t>Year 2 – Trees and Plants</a:t>
            </a:r>
          </a:p>
          <a:p>
            <a:r>
              <a:rPr lang="en-GB" sz="3800" dirty="0">
                <a:solidFill>
                  <a:srgbClr val="0070C0"/>
                </a:solidFill>
                <a:latin typeface="Gill Sans MT" panose="020B0502020104020203" pitchFamily="34" charset="0"/>
              </a:rPr>
              <a:t>Year 3 – Nature</a:t>
            </a:r>
          </a:p>
          <a:p>
            <a:r>
              <a:rPr lang="en-GB" sz="3800" dirty="0">
                <a:solidFill>
                  <a:srgbClr val="0070C0"/>
                </a:solidFill>
                <a:latin typeface="Gill Sans MT" panose="020B0502020104020203" pitchFamily="34" charset="0"/>
              </a:rPr>
              <a:t>Year 4 – Science</a:t>
            </a:r>
          </a:p>
          <a:p>
            <a:r>
              <a:rPr lang="en-GB" sz="3800" dirty="0">
                <a:solidFill>
                  <a:srgbClr val="0070C0"/>
                </a:solidFill>
                <a:latin typeface="Gill Sans MT" panose="020B0502020104020203" pitchFamily="34" charset="0"/>
              </a:rPr>
              <a:t>Year 5 – Countries</a:t>
            </a:r>
          </a:p>
          <a:p>
            <a:r>
              <a:rPr lang="en-GB" sz="3800" dirty="0">
                <a:solidFill>
                  <a:srgbClr val="0070C0"/>
                </a:solidFill>
                <a:latin typeface="Gill Sans MT" panose="020B0502020104020203" pitchFamily="34" charset="0"/>
              </a:rPr>
              <a:t>Year 6 - Snakes</a:t>
            </a:r>
          </a:p>
        </p:txBody>
      </p:sp>
      <p:sp>
        <p:nvSpPr>
          <p:cNvPr id="5" name="Rectangle 4"/>
          <p:cNvSpPr/>
          <p:nvPr/>
        </p:nvSpPr>
        <p:spPr>
          <a:xfrm>
            <a:off x="5617131" y="1340768"/>
            <a:ext cx="3168352" cy="923330"/>
          </a:xfrm>
          <a:prstGeom prst="rect">
            <a:avLst/>
          </a:prstGeom>
        </p:spPr>
        <p:txBody>
          <a:bodyPr wrap="square">
            <a:spAutoFit/>
          </a:bodyPr>
          <a:lstStyle/>
          <a:p>
            <a:pPr algn="just"/>
            <a:r>
              <a:rPr lang="en-GB" dirty="0">
                <a:solidFill>
                  <a:srgbClr val="0070C0"/>
                </a:solidFill>
                <a:latin typeface="Gill Sans MT" panose="020B0502020104020203" pitchFamily="34" charset="0"/>
              </a:rPr>
              <a:t>All of the Year groups chose a theme and named classes using the letter they had been given.</a:t>
            </a:r>
          </a:p>
        </p:txBody>
      </p:sp>
      <p:sp>
        <p:nvSpPr>
          <p:cNvPr id="6" name="Rounded Rectangle 5"/>
          <p:cNvSpPr/>
          <p:nvPr/>
        </p:nvSpPr>
        <p:spPr>
          <a:xfrm>
            <a:off x="5508104" y="1196752"/>
            <a:ext cx="3456384" cy="144016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587922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260648"/>
            <a:ext cx="8928992" cy="6192687"/>
          </a:xfrm>
        </p:spPr>
        <p:txBody>
          <a:bodyPr>
            <a:normAutofit/>
          </a:bodyPr>
          <a:lstStyle/>
          <a:p>
            <a:pPr algn="l"/>
            <a:r>
              <a:rPr lang="en-GB" dirty="0">
                <a:solidFill>
                  <a:schemeClr val="tx1"/>
                </a:solidFill>
                <a:latin typeface="Gill Sans MT" panose="020B0502020104020203" pitchFamily="34" charset="0"/>
              </a:rPr>
              <a:t>B – </a:t>
            </a:r>
            <a:r>
              <a:rPr lang="en-GB" sz="3200" dirty="0">
                <a:solidFill>
                  <a:schemeClr val="tx1"/>
                </a:solidFill>
                <a:latin typeface="Gill Sans MT" panose="020B0502020104020203" pitchFamily="34" charset="0"/>
              </a:rPr>
              <a:t>Bugs/Beetles/Bumblebees</a:t>
            </a:r>
            <a:r>
              <a:rPr lang="en-GB" dirty="0">
                <a:solidFill>
                  <a:schemeClr val="tx1"/>
                </a:solidFill>
                <a:latin typeface="Gill Sans MT" panose="020B0502020104020203" pitchFamily="34" charset="0"/>
              </a:rPr>
              <a:t/>
            </a:r>
            <a:br>
              <a:rPr lang="en-GB" dirty="0">
                <a:solidFill>
                  <a:schemeClr val="tx1"/>
                </a:solidFill>
                <a:latin typeface="Gill Sans MT" panose="020B0502020104020203" pitchFamily="34" charset="0"/>
              </a:rPr>
            </a:br>
            <a:r>
              <a:rPr lang="en-GB" dirty="0">
                <a:solidFill>
                  <a:schemeClr val="tx1"/>
                </a:solidFill>
                <a:latin typeface="Gill Sans MT" panose="020B0502020104020203" pitchFamily="34" charset="0"/>
              </a:rPr>
              <a:t>A – </a:t>
            </a:r>
            <a:r>
              <a:rPr lang="en-GB" sz="3200" dirty="0">
                <a:solidFill>
                  <a:schemeClr val="tx1"/>
                </a:solidFill>
                <a:latin typeface="Gill Sans MT" panose="020B0502020104020203" pitchFamily="34" charset="0"/>
              </a:rPr>
              <a:t>Armadillos/Alpacas/Anteaters/Aardvarks</a:t>
            </a:r>
            <a:r>
              <a:rPr lang="en-GB" dirty="0">
                <a:solidFill>
                  <a:schemeClr val="tx1"/>
                </a:solidFill>
                <a:latin typeface="Gill Sans MT" panose="020B0502020104020203" pitchFamily="34" charset="0"/>
              </a:rPr>
              <a:t/>
            </a:r>
            <a:br>
              <a:rPr lang="en-GB" dirty="0">
                <a:solidFill>
                  <a:schemeClr val="tx1"/>
                </a:solidFill>
                <a:latin typeface="Gill Sans MT" panose="020B0502020104020203" pitchFamily="34" charset="0"/>
              </a:rPr>
            </a:br>
            <a:r>
              <a:rPr lang="en-GB" dirty="0">
                <a:solidFill>
                  <a:schemeClr val="tx1"/>
                </a:solidFill>
                <a:latin typeface="Gill Sans MT" panose="020B0502020104020203" pitchFamily="34" charset="0"/>
              </a:rPr>
              <a:t>L – </a:t>
            </a:r>
            <a:r>
              <a:rPr lang="en-GB" sz="3200" dirty="0">
                <a:solidFill>
                  <a:schemeClr val="tx1"/>
                </a:solidFill>
                <a:latin typeface="Gill Sans MT" panose="020B0502020104020203" pitchFamily="34" charset="0"/>
              </a:rPr>
              <a:t>Lotus Flower/Laurel/Lavender/Lemon Tree</a:t>
            </a:r>
            <a:r>
              <a:rPr lang="en-GB" dirty="0">
                <a:solidFill>
                  <a:srgbClr val="7030A0"/>
                </a:solidFill>
                <a:latin typeface="Gill Sans MT" panose="020B0502020104020203" pitchFamily="34" charset="0"/>
              </a:rPr>
              <a:t/>
            </a:r>
            <a:br>
              <a:rPr lang="en-GB" dirty="0">
                <a:solidFill>
                  <a:srgbClr val="7030A0"/>
                </a:solidFill>
                <a:latin typeface="Gill Sans MT" panose="020B0502020104020203" pitchFamily="34" charset="0"/>
              </a:rPr>
            </a:br>
            <a:r>
              <a:rPr lang="en-GB" dirty="0">
                <a:solidFill>
                  <a:srgbClr val="0070C0"/>
                </a:solidFill>
                <a:latin typeface="Gill Sans MT" panose="020B0502020104020203" pitchFamily="34" charset="0"/>
              </a:rPr>
              <a:t>F – </a:t>
            </a:r>
            <a:r>
              <a:rPr lang="en-GB" sz="3200" dirty="0">
                <a:solidFill>
                  <a:srgbClr val="0070C0"/>
                </a:solidFill>
                <a:latin typeface="Gill Sans MT" panose="020B0502020104020203" pitchFamily="34" charset="0"/>
              </a:rPr>
              <a:t>Fern/Forest/Fossil/Feather</a:t>
            </a:r>
            <a:r>
              <a:rPr lang="en-GB" dirty="0">
                <a:solidFill>
                  <a:schemeClr val="tx1"/>
                </a:solidFill>
                <a:latin typeface="Gill Sans MT" panose="020B0502020104020203" pitchFamily="34" charset="0"/>
              </a:rPr>
              <a:t/>
            </a:r>
            <a:br>
              <a:rPr lang="en-GB" dirty="0">
                <a:solidFill>
                  <a:schemeClr val="tx1"/>
                </a:solidFill>
                <a:latin typeface="Gill Sans MT" panose="020B0502020104020203" pitchFamily="34" charset="0"/>
              </a:rPr>
            </a:br>
            <a:r>
              <a:rPr lang="en-GB" dirty="0">
                <a:solidFill>
                  <a:schemeClr val="tx1"/>
                </a:solidFill>
                <a:latin typeface="Gill Sans MT" panose="020B0502020104020203" pitchFamily="34" charset="0"/>
              </a:rPr>
              <a:t>O – </a:t>
            </a:r>
            <a:r>
              <a:rPr lang="en-GB" sz="3200" dirty="0">
                <a:solidFill>
                  <a:schemeClr val="tx1"/>
                </a:solidFill>
                <a:latin typeface="Gill Sans MT" panose="020B0502020104020203" pitchFamily="34" charset="0"/>
              </a:rPr>
              <a:t>Oxide/Orbit/Orion/Oxygen</a:t>
            </a:r>
            <a:r>
              <a:rPr lang="en-GB" dirty="0">
                <a:solidFill>
                  <a:schemeClr val="tx1"/>
                </a:solidFill>
                <a:latin typeface="Gill Sans MT" panose="020B0502020104020203" pitchFamily="34" charset="0"/>
              </a:rPr>
              <a:t/>
            </a:r>
            <a:br>
              <a:rPr lang="en-GB" dirty="0">
                <a:solidFill>
                  <a:schemeClr val="tx1"/>
                </a:solidFill>
                <a:latin typeface="Gill Sans MT" panose="020B0502020104020203" pitchFamily="34" charset="0"/>
              </a:rPr>
            </a:br>
            <a:r>
              <a:rPr lang="en-GB" dirty="0">
                <a:solidFill>
                  <a:schemeClr val="tx1"/>
                </a:solidFill>
                <a:latin typeface="Gill Sans MT" panose="020B0502020104020203" pitchFamily="34" charset="0"/>
              </a:rPr>
              <a:t>U – </a:t>
            </a:r>
            <a:r>
              <a:rPr lang="en-GB" sz="3200" dirty="0">
                <a:solidFill>
                  <a:schemeClr val="tx1"/>
                </a:solidFill>
                <a:latin typeface="Gill Sans MT" panose="020B0502020104020203" pitchFamily="34" charset="0"/>
              </a:rPr>
              <a:t>Uganda/Ukraine/USA/Uruguay</a:t>
            </a:r>
            <a:r>
              <a:rPr lang="en-GB" dirty="0">
                <a:solidFill>
                  <a:schemeClr val="tx1"/>
                </a:solidFill>
                <a:latin typeface="Gill Sans MT" panose="020B0502020104020203" pitchFamily="34" charset="0"/>
              </a:rPr>
              <a:t/>
            </a:r>
            <a:br>
              <a:rPr lang="en-GB" dirty="0">
                <a:solidFill>
                  <a:schemeClr val="tx1"/>
                </a:solidFill>
                <a:latin typeface="Gill Sans MT" panose="020B0502020104020203" pitchFamily="34" charset="0"/>
              </a:rPr>
            </a:br>
            <a:r>
              <a:rPr lang="en-GB" dirty="0">
                <a:solidFill>
                  <a:schemeClr val="tx1"/>
                </a:solidFill>
                <a:latin typeface="Gill Sans MT" panose="020B0502020104020203" pitchFamily="34" charset="0"/>
              </a:rPr>
              <a:t>R – </a:t>
            </a:r>
            <a:r>
              <a:rPr lang="en-GB" sz="3200" dirty="0">
                <a:solidFill>
                  <a:schemeClr val="tx1"/>
                </a:solidFill>
                <a:latin typeface="Gill Sans MT" panose="020B0502020104020203" pitchFamily="34" charset="0"/>
              </a:rPr>
              <a:t>River Jacks/Red </a:t>
            </a:r>
            <a:r>
              <a:rPr lang="en-GB" sz="3100" dirty="0">
                <a:solidFill>
                  <a:schemeClr val="tx1"/>
                </a:solidFill>
                <a:latin typeface="Gill Sans MT" panose="020B0502020104020203" pitchFamily="34" charset="0"/>
              </a:rPr>
              <a:t>Vipers/Rattlesnakes/Racers</a:t>
            </a:r>
          </a:p>
        </p:txBody>
      </p:sp>
    </p:spTree>
    <p:extLst>
      <p:ext uri="{BB962C8B-B14F-4D97-AF65-F5344CB8AC3E}">
        <p14:creationId xmlns:p14="http://schemas.microsoft.com/office/powerpoint/2010/main" val="39863690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704850"/>
            <a:ext cx="8229600" cy="1143000"/>
          </a:xfrm>
        </p:spPr>
        <p:txBody>
          <a:bodyPr/>
          <a:lstStyle/>
          <a:p>
            <a:pPr eaLnBrk="1" hangingPunct="1"/>
            <a:r>
              <a:rPr lang="en-GB" altLang="en-US" b="1" dirty="0">
                <a:solidFill>
                  <a:srgbClr val="0070C0"/>
                </a:solidFill>
              </a:rPr>
              <a:t>The Year 3 Team</a:t>
            </a:r>
          </a:p>
        </p:txBody>
      </p:sp>
      <p:sp>
        <p:nvSpPr>
          <p:cNvPr id="3" name="Content Placeholder 2"/>
          <p:cNvSpPr>
            <a:spLocks noGrp="1"/>
          </p:cNvSpPr>
          <p:nvPr>
            <p:ph sz="half" idx="1"/>
          </p:nvPr>
        </p:nvSpPr>
        <p:spPr>
          <a:xfrm>
            <a:off x="457200" y="1920875"/>
            <a:ext cx="4038600" cy="4433888"/>
          </a:xfrm>
        </p:spPr>
        <p:txBody>
          <a:bodyPr>
            <a:normAutofit lnSpcReduction="10000"/>
          </a:bodyPr>
          <a:lstStyle/>
          <a:p>
            <a:pPr marL="274320" indent="-274320" eaLnBrk="1" fontAlgn="auto" hangingPunct="1">
              <a:spcAft>
                <a:spcPts val="0"/>
              </a:spcAft>
              <a:buClr>
                <a:schemeClr val="accent3"/>
              </a:buClr>
              <a:buFont typeface="Wingdings 2"/>
              <a:buChar char=""/>
              <a:defRPr/>
            </a:pPr>
            <a:r>
              <a:rPr lang="en-GB" sz="2000" b="1" dirty="0">
                <a:solidFill>
                  <a:srgbClr val="0070C0"/>
                </a:solidFill>
                <a:latin typeface="Gill Sans MT" panose="020B0502020104020203" pitchFamily="34" charset="0"/>
              </a:rPr>
              <a:t>Mrs Laura Porter</a:t>
            </a:r>
            <a:r>
              <a:rPr lang="en-GB" sz="2000" dirty="0">
                <a:solidFill>
                  <a:srgbClr val="0070C0"/>
                </a:solidFill>
                <a:latin typeface="Gill Sans MT" panose="020B0502020104020203" pitchFamily="34" charset="0"/>
              </a:rPr>
              <a:t>– Year Leader &amp; Fern Class Teacher</a:t>
            </a:r>
          </a:p>
          <a:p>
            <a:pPr marL="274320" indent="-274320" eaLnBrk="1" fontAlgn="auto" hangingPunct="1">
              <a:spcAft>
                <a:spcPts val="0"/>
              </a:spcAft>
              <a:buClr>
                <a:schemeClr val="accent3"/>
              </a:buClr>
              <a:buFont typeface="Wingdings 2"/>
              <a:buChar char=""/>
              <a:defRPr/>
            </a:pPr>
            <a:endParaRPr lang="en-GB" sz="2000" dirty="0">
              <a:solidFill>
                <a:srgbClr val="0070C0"/>
              </a:solidFill>
              <a:latin typeface="Gill Sans MT" panose="020B0502020104020203" pitchFamily="34" charset="0"/>
            </a:endParaRPr>
          </a:p>
          <a:p>
            <a:pPr marL="274320" indent="-274320" eaLnBrk="1" fontAlgn="auto" hangingPunct="1">
              <a:spcAft>
                <a:spcPts val="0"/>
              </a:spcAft>
              <a:buClr>
                <a:schemeClr val="accent3"/>
              </a:buClr>
              <a:buFont typeface="Wingdings 2"/>
              <a:buChar char=""/>
              <a:defRPr/>
            </a:pPr>
            <a:r>
              <a:rPr lang="en-GB" sz="2000" b="1" dirty="0">
                <a:solidFill>
                  <a:srgbClr val="0070C0"/>
                </a:solidFill>
                <a:latin typeface="Gill Sans MT" panose="020B0502020104020203" pitchFamily="34" charset="0"/>
              </a:rPr>
              <a:t>Miss Sandra Mulholland and Miss Prince- </a:t>
            </a:r>
            <a:r>
              <a:rPr lang="en-GB" sz="2000" dirty="0">
                <a:solidFill>
                  <a:srgbClr val="0070C0"/>
                </a:solidFill>
                <a:latin typeface="Gill Sans MT" panose="020B0502020104020203" pitchFamily="34" charset="0"/>
              </a:rPr>
              <a:t>Forest Class teachers</a:t>
            </a:r>
          </a:p>
          <a:p>
            <a:pPr marL="274320" indent="-274320" eaLnBrk="1" fontAlgn="auto" hangingPunct="1">
              <a:spcAft>
                <a:spcPts val="0"/>
              </a:spcAft>
              <a:buClr>
                <a:schemeClr val="accent3"/>
              </a:buClr>
              <a:buFont typeface="Wingdings 2"/>
              <a:buChar char=""/>
              <a:defRPr/>
            </a:pPr>
            <a:endParaRPr lang="en-GB" sz="2000" dirty="0">
              <a:solidFill>
                <a:srgbClr val="0070C0"/>
              </a:solidFill>
              <a:latin typeface="Gill Sans MT" panose="020B0502020104020203" pitchFamily="34" charset="0"/>
            </a:endParaRPr>
          </a:p>
          <a:p>
            <a:pPr marL="274320" indent="-274320" eaLnBrk="1" fontAlgn="auto" hangingPunct="1">
              <a:spcAft>
                <a:spcPts val="0"/>
              </a:spcAft>
              <a:buClr>
                <a:schemeClr val="accent3"/>
              </a:buClr>
              <a:buFont typeface="Wingdings 2"/>
              <a:buChar char=""/>
              <a:defRPr/>
            </a:pPr>
            <a:r>
              <a:rPr lang="en-GB" sz="2000" b="1" dirty="0">
                <a:solidFill>
                  <a:srgbClr val="0070C0"/>
                </a:solidFill>
                <a:latin typeface="Gill Sans MT" panose="020B0502020104020203" pitchFamily="34" charset="0"/>
              </a:rPr>
              <a:t>Miss Sophie Ball</a:t>
            </a:r>
            <a:r>
              <a:rPr lang="en-GB" sz="2000" dirty="0">
                <a:solidFill>
                  <a:srgbClr val="0070C0"/>
                </a:solidFill>
                <a:latin typeface="Gill Sans MT" panose="020B0502020104020203" pitchFamily="34" charset="0"/>
              </a:rPr>
              <a:t>– Feather Class Teacher</a:t>
            </a:r>
          </a:p>
          <a:p>
            <a:pPr marL="0" indent="0" eaLnBrk="1" fontAlgn="auto" hangingPunct="1">
              <a:spcAft>
                <a:spcPts val="0"/>
              </a:spcAft>
              <a:buClr>
                <a:schemeClr val="accent3"/>
              </a:buClr>
              <a:buFont typeface="Wingdings 2" panose="05020102010507070707" pitchFamily="18" charset="2"/>
              <a:buNone/>
              <a:defRPr/>
            </a:pPr>
            <a:endParaRPr lang="en-GB" sz="2000" dirty="0">
              <a:solidFill>
                <a:srgbClr val="0070C0"/>
              </a:solidFill>
              <a:latin typeface="Gill Sans MT" panose="020B0502020104020203" pitchFamily="34" charset="0"/>
            </a:endParaRPr>
          </a:p>
          <a:p>
            <a:pPr marL="274320" indent="-274320" eaLnBrk="1" fontAlgn="auto" hangingPunct="1">
              <a:spcAft>
                <a:spcPts val="0"/>
              </a:spcAft>
              <a:buClr>
                <a:schemeClr val="accent3"/>
              </a:buClr>
              <a:buFont typeface="Wingdings 2"/>
              <a:buChar char=""/>
              <a:defRPr/>
            </a:pPr>
            <a:r>
              <a:rPr lang="en-GB" sz="2000" b="1" dirty="0">
                <a:solidFill>
                  <a:srgbClr val="0070C0"/>
                </a:solidFill>
                <a:latin typeface="Gill Sans MT" panose="020B0502020104020203" pitchFamily="34" charset="0"/>
              </a:rPr>
              <a:t>Miss Karen Jane– </a:t>
            </a:r>
            <a:r>
              <a:rPr lang="en-GB" sz="2000" dirty="0">
                <a:solidFill>
                  <a:srgbClr val="0070C0"/>
                </a:solidFill>
                <a:latin typeface="Gill Sans MT" panose="020B0502020104020203" pitchFamily="34" charset="0"/>
              </a:rPr>
              <a:t>Fossil Class teacher</a:t>
            </a:r>
          </a:p>
        </p:txBody>
      </p:sp>
      <p:pic>
        <p:nvPicPr>
          <p:cNvPr id="10" name="Picture 9"/>
          <p:cNvPicPr>
            <a:picLocks noChangeAspect="1"/>
          </p:cNvPicPr>
          <p:nvPr/>
        </p:nvPicPr>
        <p:blipFill>
          <a:blip r:embed="rId2"/>
          <a:stretch>
            <a:fillRect/>
          </a:stretch>
        </p:blipFill>
        <p:spPr>
          <a:xfrm>
            <a:off x="7025135" y="1319509"/>
            <a:ext cx="1440160" cy="1559072"/>
          </a:xfrm>
          <a:prstGeom prst="rect">
            <a:avLst/>
          </a:prstGeom>
        </p:spPr>
      </p:pic>
      <p:pic>
        <p:nvPicPr>
          <p:cNvPr id="11" name="Picture 10"/>
          <p:cNvPicPr>
            <a:picLocks noChangeAspect="1"/>
          </p:cNvPicPr>
          <p:nvPr/>
        </p:nvPicPr>
        <p:blipFill>
          <a:blip r:embed="rId3"/>
          <a:stretch>
            <a:fillRect/>
          </a:stretch>
        </p:blipFill>
        <p:spPr>
          <a:xfrm>
            <a:off x="5027233" y="332656"/>
            <a:ext cx="1352979" cy="1766389"/>
          </a:xfrm>
          <a:prstGeom prst="rect">
            <a:avLst/>
          </a:prstGeom>
        </p:spPr>
      </p:pic>
      <p:pic>
        <p:nvPicPr>
          <p:cNvPr id="12" name="Picture 11"/>
          <p:cNvPicPr>
            <a:picLocks noChangeAspect="1"/>
          </p:cNvPicPr>
          <p:nvPr/>
        </p:nvPicPr>
        <p:blipFill>
          <a:blip r:embed="rId4"/>
          <a:stretch>
            <a:fillRect/>
          </a:stretch>
        </p:blipFill>
        <p:spPr>
          <a:xfrm>
            <a:off x="5470526" y="2220044"/>
            <a:ext cx="1232148" cy="1877559"/>
          </a:xfrm>
          <a:prstGeom prst="rect">
            <a:avLst/>
          </a:prstGeom>
        </p:spPr>
      </p:pic>
      <p:pic>
        <p:nvPicPr>
          <p:cNvPr id="13" name="Picture 12"/>
          <p:cNvPicPr>
            <a:picLocks noChangeAspect="1"/>
          </p:cNvPicPr>
          <p:nvPr/>
        </p:nvPicPr>
        <p:blipFill>
          <a:blip r:embed="rId5"/>
          <a:stretch>
            <a:fillRect/>
          </a:stretch>
        </p:blipFill>
        <p:spPr>
          <a:xfrm>
            <a:off x="5113073" y="4441876"/>
            <a:ext cx="1294788" cy="1923685"/>
          </a:xfrm>
          <a:prstGeom prst="rect">
            <a:avLst/>
          </a:prstGeom>
        </p:spPr>
      </p:pic>
      <p:pic>
        <p:nvPicPr>
          <p:cNvPr id="14" name="Picture 13"/>
          <p:cNvPicPr>
            <a:picLocks noChangeAspect="1"/>
          </p:cNvPicPr>
          <p:nvPr/>
        </p:nvPicPr>
        <p:blipFill>
          <a:blip r:embed="rId6"/>
          <a:stretch>
            <a:fillRect/>
          </a:stretch>
        </p:blipFill>
        <p:spPr>
          <a:xfrm>
            <a:off x="7047213" y="3933056"/>
            <a:ext cx="1418082" cy="1800200"/>
          </a:xfrm>
          <a:prstGeom prst="rect">
            <a:avLst/>
          </a:prstGeom>
        </p:spPr>
      </p:pic>
    </p:spTree>
    <p:extLst>
      <p:ext uri="{BB962C8B-B14F-4D97-AF65-F5344CB8AC3E}">
        <p14:creationId xmlns:p14="http://schemas.microsoft.com/office/powerpoint/2010/main" val="3795823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704850"/>
            <a:ext cx="8229600" cy="1143000"/>
          </a:xfrm>
        </p:spPr>
        <p:txBody>
          <a:bodyPr/>
          <a:lstStyle/>
          <a:p>
            <a:r>
              <a:rPr lang="en-GB" altLang="en-US" b="1" dirty="0"/>
              <a:t>The Year 3 Team</a:t>
            </a:r>
            <a:endParaRPr lang="en-GB" altLang="en-US" dirty="0"/>
          </a:p>
        </p:txBody>
      </p:sp>
      <p:sp>
        <p:nvSpPr>
          <p:cNvPr id="7171" name="Content Placeholder 2"/>
          <p:cNvSpPr>
            <a:spLocks noGrp="1"/>
          </p:cNvSpPr>
          <p:nvPr>
            <p:ph sz="half" idx="1"/>
          </p:nvPr>
        </p:nvSpPr>
        <p:spPr>
          <a:xfrm>
            <a:off x="457200" y="1920875"/>
            <a:ext cx="4038600" cy="4433888"/>
          </a:xfrm>
        </p:spPr>
        <p:txBody>
          <a:bodyPr/>
          <a:lstStyle/>
          <a:p>
            <a:r>
              <a:rPr lang="en-GB" altLang="en-US" sz="2000" b="1" dirty="0">
                <a:solidFill>
                  <a:srgbClr val="0070C0"/>
                </a:solidFill>
                <a:latin typeface="Gill Sans MT" panose="020B0502020104020203" pitchFamily="34" charset="0"/>
              </a:rPr>
              <a:t>Mrs Mel Williamson– </a:t>
            </a:r>
            <a:r>
              <a:rPr lang="en-GB" altLang="en-US" sz="2000" dirty="0">
                <a:solidFill>
                  <a:srgbClr val="0070C0"/>
                </a:solidFill>
                <a:latin typeface="Gill Sans MT" panose="020B0502020104020203" pitchFamily="34" charset="0"/>
              </a:rPr>
              <a:t>Teaching Assistant</a:t>
            </a:r>
          </a:p>
          <a:p>
            <a:endParaRPr lang="en-GB" altLang="en-US" sz="2000" dirty="0">
              <a:solidFill>
                <a:srgbClr val="0070C0"/>
              </a:solidFill>
              <a:latin typeface="Gill Sans MT" panose="020B0502020104020203" pitchFamily="34" charset="0"/>
            </a:endParaRPr>
          </a:p>
          <a:p>
            <a:r>
              <a:rPr lang="en-GB" altLang="en-US" sz="2000" b="1" dirty="0">
                <a:solidFill>
                  <a:srgbClr val="0070C0"/>
                </a:solidFill>
                <a:latin typeface="Gill Sans MT" panose="020B0502020104020203" pitchFamily="34" charset="0"/>
              </a:rPr>
              <a:t>Miss Maddie </a:t>
            </a:r>
            <a:r>
              <a:rPr lang="en-GB" altLang="en-US" sz="2000" b="1" dirty="0" err="1">
                <a:solidFill>
                  <a:srgbClr val="0070C0"/>
                </a:solidFill>
                <a:latin typeface="Gill Sans MT" panose="020B0502020104020203" pitchFamily="34" charset="0"/>
              </a:rPr>
              <a:t>McClement</a:t>
            </a:r>
            <a:r>
              <a:rPr lang="en-GB" altLang="en-US" sz="2000" b="1" dirty="0">
                <a:solidFill>
                  <a:srgbClr val="0070C0"/>
                </a:solidFill>
                <a:latin typeface="Gill Sans MT" panose="020B0502020104020203" pitchFamily="34" charset="0"/>
              </a:rPr>
              <a:t>– </a:t>
            </a:r>
            <a:r>
              <a:rPr lang="en-GB" altLang="en-US" sz="2000" dirty="0">
                <a:solidFill>
                  <a:srgbClr val="0070C0"/>
                </a:solidFill>
                <a:latin typeface="Gill Sans MT" panose="020B0502020104020203" pitchFamily="34" charset="0"/>
              </a:rPr>
              <a:t>Teaching Assistant</a:t>
            </a:r>
          </a:p>
          <a:p>
            <a:endParaRPr lang="en-GB" altLang="en-US" sz="2000" dirty="0">
              <a:solidFill>
                <a:srgbClr val="0070C0"/>
              </a:solidFill>
              <a:latin typeface="Gill Sans MT" panose="020B0502020104020203" pitchFamily="34" charset="0"/>
            </a:endParaRPr>
          </a:p>
          <a:p>
            <a:r>
              <a:rPr lang="en-GB" altLang="en-US" sz="2000" b="1" dirty="0">
                <a:solidFill>
                  <a:srgbClr val="0070C0"/>
                </a:solidFill>
                <a:latin typeface="Gill Sans MT" panose="020B0502020104020203" pitchFamily="34" charset="0"/>
              </a:rPr>
              <a:t>Ms Catherine Gardener-</a:t>
            </a:r>
            <a:r>
              <a:rPr lang="en-GB" altLang="en-US" sz="2000" dirty="0">
                <a:solidFill>
                  <a:srgbClr val="0070C0"/>
                </a:solidFill>
                <a:latin typeface="Gill Sans MT" panose="020B0502020104020203" pitchFamily="34" charset="0"/>
              </a:rPr>
              <a:t>Teaching Assistant</a:t>
            </a:r>
          </a:p>
          <a:p>
            <a:r>
              <a:rPr lang="en-GB" altLang="en-US" sz="2000" b="1" dirty="0">
                <a:solidFill>
                  <a:srgbClr val="0070C0"/>
                </a:solidFill>
                <a:latin typeface="Gill Sans MT" panose="020B0502020104020203" pitchFamily="34" charset="0"/>
              </a:rPr>
              <a:t>Miss Jo Osbourne </a:t>
            </a:r>
            <a:r>
              <a:rPr lang="en-GB" altLang="en-US" sz="2000" dirty="0">
                <a:solidFill>
                  <a:srgbClr val="0070C0"/>
                </a:solidFill>
                <a:latin typeface="Gill Sans MT" panose="020B0502020104020203" pitchFamily="34" charset="0"/>
              </a:rPr>
              <a:t>– 1 2 1 Teaching Assistant </a:t>
            </a:r>
          </a:p>
          <a:p>
            <a:endParaRPr lang="en-GB" altLang="en-US" sz="2000" b="1" dirty="0"/>
          </a:p>
          <a:p>
            <a:pPr marL="0" indent="0">
              <a:buNone/>
            </a:pPr>
            <a:endParaRPr lang="en-GB" altLang="en-US" sz="2000" b="1" dirty="0"/>
          </a:p>
          <a:p>
            <a:endParaRPr lang="en-GB" altLang="en-US" sz="2000" dirty="0"/>
          </a:p>
          <a:p>
            <a:endParaRPr lang="en-GB" altLang="en-US" sz="2000" dirty="0"/>
          </a:p>
          <a:p>
            <a:endParaRPr lang="en-GB" altLang="en-US" sz="2000" dirty="0"/>
          </a:p>
        </p:txBody>
      </p:sp>
      <p:pic>
        <p:nvPicPr>
          <p:cNvPr id="5" name="Picture 4"/>
          <p:cNvPicPr>
            <a:picLocks noChangeAspect="1"/>
          </p:cNvPicPr>
          <p:nvPr/>
        </p:nvPicPr>
        <p:blipFill>
          <a:blip r:embed="rId2"/>
          <a:stretch>
            <a:fillRect/>
          </a:stretch>
        </p:blipFill>
        <p:spPr>
          <a:xfrm>
            <a:off x="4914575" y="3573016"/>
            <a:ext cx="1582742" cy="2080683"/>
          </a:xfrm>
          <a:prstGeom prst="rect">
            <a:avLst/>
          </a:prstGeom>
        </p:spPr>
      </p:pic>
      <p:pic>
        <p:nvPicPr>
          <p:cNvPr id="6" name="Picture 5"/>
          <p:cNvPicPr>
            <a:picLocks noChangeAspect="1"/>
          </p:cNvPicPr>
          <p:nvPr/>
        </p:nvPicPr>
        <p:blipFill>
          <a:blip r:embed="rId3"/>
          <a:stretch>
            <a:fillRect/>
          </a:stretch>
        </p:blipFill>
        <p:spPr>
          <a:xfrm>
            <a:off x="6916093" y="2094838"/>
            <a:ext cx="1770707" cy="1656184"/>
          </a:xfrm>
          <a:prstGeom prst="rect">
            <a:avLst/>
          </a:prstGeom>
        </p:spPr>
      </p:pic>
      <p:pic>
        <p:nvPicPr>
          <p:cNvPr id="7" name="Picture 6"/>
          <p:cNvPicPr>
            <a:picLocks noChangeAspect="1"/>
          </p:cNvPicPr>
          <p:nvPr/>
        </p:nvPicPr>
        <p:blipFill>
          <a:blip r:embed="rId4"/>
          <a:stretch>
            <a:fillRect/>
          </a:stretch>
        </p:blipFill>
        <p:spPr>
          <a:xfrm>
            <a:off x="4726578" y="476672"/>
            <a:ext cx="1726758" cy="2147918"/>
          </a:xfrm>
          <a:prstGeom prst="rect">
            <a:avLst/>
          </a:prstGeom>
        </p:spPr>
      </p:pic>
      <p:pic>
        <p:nvPicPr>
          <p:cNvPr id="2" name="Picture 1"/>
          <p:cNvPicPr>
            <a:picLocks noChangeAspect="1"/>
          </p:cNvPicPr>
          <p:nvPr/>
        </p:nvPicPr>
        <p:blipFill>
          <a:blip r:embed="rId5"/>
          <a:stretch>
            <a:fillRect/>
          </a:stretch>
        </p:blipFill>
        <p:spPr>
          <a:xfrm>
            <a:off x="6916092" y="4221088"/>
            <a:ext cx="1586895" cy="2193404"/>
          </a:xfrm>
          <a:prstGeom prst="rect">
            <a:avLst/>
          </a:prstGeom>
        </p:spPr>
      </p:pic>
    </p:spTree>
    <p:extLst>
      <p:ext uri="{BB962C8B-B14F-4D97-AF65-F5344CB8AC3E}">
        <p14:creationId xmlns:p14="http://schemas.microsoft.com/office/powerpoint/2010/main" val="29132108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solidFill>
                  <a:srgbClr val="0070C0"/>
                </a:solidFill>
                <a:latin typeface="Gill Sans MT" panose="020B0502020104020203" pitchFamily="34" charset="0"/>
              </a:rPr>
              <a:t>Routines</a:t>
            </a:r>
          </a:p>
        </p:txBody>
      </p:sp>
      <p:sp>
        <p:nvSpPr>
          <p:cNvPr id="3" name="Content Placeholder 2"/>
          <p:cNvSpPr>
            <a:spLocks noGrp="1"/>
          </p:cNvSpPr>
          <p:nvPr>
            <p:ph idx="1"/>
          </p:nvPr>
        </p:nvSpPr>
        <p:spPr>
          <a:xfrm>
            <a:off x="395536" y="1628800"/>
            <a:ext cx="6984776" cy="4608512"/>
          </a:xfrm>
        </p:spPr>
        <p:txBody>
          <a:bodyPr>
            <a:normAutofit fontScale="85000" lnSpcReduction="20000"/>
          </a:bodyPr>
          <a:lstStyle/>
          <a:p>
            <a:r>
              <a:rPr lang="en-GB" dirty="0">
                <a:solidFill>
                  <a:srgbClr val="0070C0"/>
                </a:solidFill>
                <a:latin typeface="Gill Sans MT" panose="020B0502020104020203" pitchFamily="34" charset="0"/>
              </a:rPr>
              <a:t>Children line up at 8.55 and the teachers bring them in. </a:t>
            </a:r>
          </a:p>
          <a:p>
            <a:r>
              <a:rPr lang="en-GB" dirty="0">
                <a:solidFill>
                  <a:srgbClr val="0070C0"/>
                </a:solidFill>
                <a:latin typeface="Gill Sans MT" panose="020B0502020104020203" pitchFamily="34" charset="0"/>
              </a:rPr>
              <a:t>Children order their lunches with teacher</a:t>
            </a:r>
          </a:p>
          <a:p>
            <a:r>
              <a:rPr lang="en-GB" dirty="0">
                <a:solidFill>
                  <a:srgbClr val="0070C0"/>
                </a:solidFill>
                <a:latin typeface="Gill Sans MT" panose="020B0502020104020203" pitchFamily="34" charset="0"/>
              </a:rPr>
              <a:t>Children complete ‘early work’ before beginning lessons. </a:t>
            </a:r>
          </a:p>
          <a:p>
            <a:r>
              <a:rPr lang="en-GB" dirty="0">
                <a:solidFill>
                  <a:srgbClr val="0070C0"/>
                </a:solidFill>
                <a:latin typeface="Gill Sans MT" panose="020B0502020104020203" pitchFamily="34" charset="0"/>
              </a:rPr>
              <a:t>RWI</a:t>
            </a:r>
          </a:p>
          <a:p>
            <a:r>
              <a:rPr lang="en-GB" dirty="0">
                <a:solidFill>
                  <a:srgbClr val="0070C0"/>
                </a:solidFill>
                <a:latin typeface="Gill Sans MT" panose="020B0502020104020203" pitchFamily="34" charset="0"/>
              </a:rPr>
              <a:t>Maths and </a:t>
            </a:r>
            <a:r>
              <a:rPr lang="en-GB" dirty="0" smtClean="0">
                <a:solidFill>
                  <a:srgbClr val="0070C0"/>
                </a:solidFill>
                <a:latin typeface="Gill Sans MT" panose="020B0502020104020203" pitchFamily="34" charset="0"/>
              </a:rPr>
              <a:t>RWI </a:t>
            </a:r>
            <a:r>
              <a:rPr lang="en-GB" dirty="0">
                <a:solidFill>
                  <a:srgbClr val="0070C0"/>
                </a:solidFill>
                <a:latin typeface="Gill Sans MT" panose="020B0502020104020203" pitchFamily="34" charset="0"/>
              </a:rPr>
              <a:t>usually taught in the mornings, Foundation subjects and science in the afternoons.</a:t>
            </a:r>
          </a:p>
          <a:p>
            <a:r>
              <a:rPr lang="en-GB" dirty="0">
                <a:solidFill>
                  <a:srgbClr val="0070C0"/>
                </a:solidFill>
                <a:latin typeface="Gill Sans MT" panose="020B0502020104020203" pitchFamily="34" charset="0"/>
              </a:rPr>
              <a:t>PE twice a week – children come in dressed for PE</a:t>
            </a:r>
          </a:p>
          <a:p>
            <a:r>
              <a:rPr lang="en-GB" dirty="0">
                <a:solidFill>
                  <a:srgbClr val="0070C0"/>
                </a:solidFill>
                <a:latin typeface="Gill Sans MT" panose="020B0502020104020203" pitchFamily="34" charset="0"/>
              </a:rPr>
              <a:t>Lunchtime – OPAL</a:t>
            </a:r>
          </a:p>
          <a:p>
            <a:r>
              <a:rPr lang="en-GB" dirty="0">
                <a:solidFill>
                  <a:srgbClr val="0070C0"/>
                </a:solidFill>
                <a:latin typeface="Gill Sans MT" panose="020B0502020104020203" pitchFamily="34" charset="0"/>
              </a:rPr>
              <a:t>Teacher contact – on the playground and email.  Emergency messages please ring the office and a message will be delivered to the teacher.  </a:t>
            </a:r>
          </a:p>
          <a:p>
            <a:r>
              <a:rPr lang="en-GB" dirty="0">
                <a:solidFill>
                  <a:srgbClr val="0070C0"/>
                </a:solidFill>
                <a:latin typeface="Gill Sans MT" panose="020B0502020104020203" pitchFamily="34" charset="0"/>
              </a:rPr>
              <a:t>PING – we use the school ping service to convey important messages across the year group.  Please check regularly.  Trip consent forms and parents evening appointments are also via PING.</a:t>
            </a:r>
          </a:p>
          <a:p>
            <a:r>
              <a:rPr lang="en-GB" dirty="0">
                <a:solidFill>
                  <a:srgbClr val="0070C0"/>
                </a:solidFill>
                <a:latin typeface="Gill Sans MT" panose="020B0502020104020203" pitchFamily="34" charset="0"/>
              </a:rPr>
              <a:t>Going home arrangements – please inform class teacher if there are any after school clubs or unusual going home arrangements (Play dates etc</a:t>
            </a:r>
            <a:r>
              <a:rPr lang="en-GB" dirty="0" smtClean="0">
                <a:solidFill>
                  <a:srgbClr val="0070C0"/>
                </a:solidFill>
                <a:latin typeface="Gill Sans MT" panose="020B0502020104020203" pitchFamily="34" charset="0"/>
              </a:rPr>
              <a:t>.)</a:t>
            </a:r>
          </a:p>
          <a:p>
            <a:r>
              <a:rPr lang="en-GB" dirty="0" smtClean="0">
                <a:solidFill>
                  <a:srgbClr val="0070C0"/>
                </a:solidFill>
                <a:latin typeface="Gill Sans MT" panose="020B0502020104020203" pitchFamily="34" charset="0"/>
              </a:rPr>
              <a:t>Swimming in </a:t>
            </a:r>
            <a:r>
              <a:rPr lang="en-GB" smtClean="0">
                <a:solidFill>
                  <a:srgbClr val="0070C0"/>
                </a:solidFill>
                <a:latin typeface="Gill Sans MT" panose="020B0502020104020203" pitchFamily="34" charset="0"/>
              </a:rPr>
              <a:t>the Summer term. </a:t>
            </a:r>
            <a:endParaRPr lang="en-GB" dirty="0">
              <a:solidFill>
                <a:srgbClr val="0070C0"/>
              </a:solidFill>
              <a:latin typeface="Gill Sans MT" panose="020B0502020104020203" pitchFamily="34" charset="0"/>
            </a:endParaRPr>
          </a:p>
        </p:txBody>
      </p:sp>
    </p:spTree>
    <p:extLst>
      <p:ext uri="{BB962C8B-B14F-4D97-AF65-F5344CB8AC3E}">
        <p14:creationId xmlns:p14="http://schemas.microsoft.com/office/powerpoint/2010/main" val="23246504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Grp="1" noChangeArrowheads="1"/>
          </p:cNvSpPr>
          <p:nvPr>
            <p:ph type="title"/>
          </p:nvPr>
        </p:nvSpPr>
        <p:spPr>
          <a:xfrm>
            <a:off x="1115616" y="260648"/>
            <a:ext cx="6870700" cy="1600200"/>
          </a:xfrm>
        </p:spPr>
        <p:txBody>
          <a:bodyPr/>
          <a:lstStyle/>
          <a:p>
            <a:pPr algn="ctr" fontAlgn="auto">
              <a:spcAft>
                <a:spcPts val="0"/>
              </a:spcAft>
              <a:defRPr/>
            </a:pPr>
            <a:r>
              <a:rPr lang="en-GB" dirty="0">
                <a:solidFill>
                  <a:srgbClr val="0070C0"/>
                </a:solidFill>
                <a:latin typeface="Gill Sans MT" panose="020B0502020104020203" pitchFamily="34" charset="0"/>
              </a:rPr>
              <a:t>Our Expectations</a:t>
            </a:r>
          </a:p>
        </p:txBody>
      </p:sp>
      <p:sp>
        <p:nvSpPr>
          <p:cNvPr id="21507" name="Rectangle 5"/>
          <p:cNvSpPr>
            <a:spLocks noGrp="1" noChangeArrowheads="1"/>
          </p:cNvSpPr>
          <p:nvPr>
            <p:ph type="body" sz="half" idx="1"/>
          </p:nvPr>
        </p:nvSpPr>
        <p:spPr>
          <a:xfrm>
            <a:off x="971550" y="1844675"/>
            <a:ext cx="6981825" cy="3657600"/>
          </a:xfrm>
        </p:spPr>
        <p:txBody>
          <a:bodyPr>
            <a:normAutofit fontScale="85000" lnSpcReduction="20000"/>
          </a:bodyPr>
          <a:lstStyle/>
          <a:p>
            <a:pPr marL="274320" indent="-274320" algn="ctr" fontAlgn="auto">
              <a:spcAft>
                <a:spcPts val="0"/>
              </a:spcAft>
              <a:buClr>
                <a:schemeClr val="accent3"/>
              </a:buClr>
              <a:buFont typeface="Wingdings 3"/>
              <a:buNone/>
              <a:defRPr/>
            </a:pPr>
            <a:r>
              <a:rPr lang="en-GB" sz="3000" dirty="0">
                <a:solidFill>
                  <a:srgbClr val="0070C0"/>
                </a:solidFill>
                <a:latin typeface="Gill Sans MT" panose="020B0502020104020203" pitchFamily="34" charset="0"/>
              </a:rPr>
              <a:t>High expectations of behaviour</a:t>
            </a:r>
          </a:p>
          <a:p>
            <a:pPr marL="274320" indent="-274320" algn="ctr" fontAlgn="auto">
              <a:spcAft>
                <a:spcPts val="0"/>
              </a:spcAft>
              <a:buClr>
                <a:schemeClr val="accent3"/>
              </a:buClr>
              <a:buFont typeface="Wingdings 3"/>
              <a:buNone/>
              <a:defRPr/>
            </a:pPr>
            <a:r>
              <a:rPr lang="en-GB" sz="3000" dirty="0">
                <a:solidFill>
                  <a:srgbClr val="0070C0"/>
                </a:solidFill>
                <a:latin typeface="Gill Sans MT" panose="020B0502020104020203" pitchFamily="34" charset="0"/>
              </a:rPr>
              <a:t>Growth Learning Climate</a:t>
            </a:r>
          </a:p>
          <a:p>
            <a:pPr marL="274320" indent="-274320" algn="ctr" fontAlgn="auto">
              <a:spcAft>
                <a:spcPts val="0"/>
              </a:spcAft>
              <a:buClr>
                <a:schemeClr val="accent3"/>
              </a:buClr>
              <a:buFont typeface="Wingdings 3"/>
              <a:buNone/>
              <a:defRPr/>
            </a:pPr>
            <a:r>
              <a:rPr lang="en-GB" sz="3000" dirty="0">
                <a:solidFill>
                  <a:srgbClr val="0070C0"/>
                </a:solidFill>
                <a:latin typeface="Gill Sans MT" panose="020B0502020104020203" pitchFamily="34" charset="0"/>
              </a:rPr>
              <a:t>Quality work</a:t>
            </a:r>
          </a:p>
          <a:p>
            <a:pPr marL="274320" indent="-274320" algn="ctr" fontAlgn="auto">
              <a:spcAft>
                <a:spcPts val="0"/>
              </a:spcAft>
              <a:buClr>
                <a:schemeClr val="accent3"/>
              </a:buClr>
              <a:buFont typeface="Wingdings 3"/>
              <a:buNone/>
              <a:defRPr/>
            </a:pPr>
            <a:r>
              <a:rPr lang="en-GB" sz="3000" dirty="0">
                <a:solidFill>
                  <a:srgbClr val="0070C0"/>
                </a:solidFill>
                <a:latin typeface="Gill Sans MT" panose="020B0502020104020203" pitchFamily="34" charset="0"/>
              </a:rPr>
              <a:t>Neat handwriting</a:t>
            </a:r>
          </a:p>
          <a:p>
            <a:pPr marL="274320" indent="-274320" algn="ctr" fontAlgn="auto">
              <a:spcAft>
                <a:spcPts val="0"/>
              </a:spcAft>
              <a:buClr>
                <a:schemeClr val="accent3"/>
              </a:buClr>
              <a:buFont typeface="Wingdings 3"/>
              <a:buNone/>
              <a:defRPr/>
            </a:pPr>
            <a:r>
              <a:rPr lang="en-GB" sz="3000" dirty="0">
                <a:solidFill>
                  <a:srgbClr val="0070C0"/>
                </a:solidFill>
                <a:latin typeface="Gill Sans MT" panose="020B0502020104020203" pitchFamily="34" charset="0"/>
              </a:rPr>
              <a:t>Teacher marking with ways forward</a:t>
            </a:r>
          </a:p>
          <a:p>
            <a:pPr marL="274320" indent="-274320" algn="ctr" fontAlgn="auto">
              <a:spcAft>
                <a:spcPts val="0"/>
              </a:spcAft>
              <a:buClr>
                <a:schemeClr val="accent3"/>
              </a:buClr>
              <a:buFont typeface="Wingdings 3"/>
              <a:buNone/>
              <a:defRPr/>
            </a:pPr>
            <a:r>
              <a:rPr lang="en-GB" sz="3000" dirty="0">
                <a:solidFill>
                  <a:srgbClr val="0070C0"/>
                </a:solidFill>
                <a:latin typeface="Gill Sans MT" panose="020B0502020104020203" pitchFamily="34" charset="0"/>
              </a:rPr>
              <a:t>Self assessment of their work</a:t>
            </a:r>
          </a:p>
          <a:p>
            <a:pPr marL="274320" indent="-274320" algn="ctr" fontAlgn="auto">
              <a:spcAft>
                <a:spcPts val="0"/>
              </a:spcAft>
              <a:buClr>
                <a:schemeClr val="accent3"/>
              </a:buClr>
              <a:buFont typeface="Wingdings 3"/>
              <a:buNone/>
              <a:defRPr/>
            </a:pPr>
            <a:r>
              <a:rPr lang="en-GB" sz="3000" dirty="0">
                <a:solidFill>
                  <a:srgbClr val="0070C0"/>
                </a:solidFill>
                <a:latin typeface="Gill Sans MT" panose="020B0502020104020203" pitchFamily="34" charset="0"/>
              </a:rPr>
              <a:t>Peer </a:t>
            </a:r>
            <a:r>
              <a:rPr lang="en-GB" sz="3000" dirty="0" smtClean="0">
                <a:solidFill>
                  <a:srgbClr val="0070C0"/>
                </a:solidFill>
                <a:latin typeface="Gill Sans MT" panose="020B0502020104020203" pitchFamily="34" charset="0"/>
              </a:rPr>
              <a:t>assessment</a:t>
            </a:r>
          </a:p>
          <a:p>
            <a:pPr marL="274320" indent="-274320" algn="ctr" fontAlgn="auto">
              <a:spcAft>
                <a:spcPts val="0"/>
              </a:spcAft>
              <a:buClr>
                <a:schemeClr val="accent3"/>
              </a:buClr>
              <a:buFont typeface="Wingdings 3"/>
              <a:buNone/>
              <a:defRPr/>
            </a:pPr>
            <a:r>
              <a:rPr lang="en-GB" sz="3000" dirty="0" smtClean="0">
                <a:solidFill>
                  <a:srgbClr val="0070C0"/>
                </a:solidFill>
                <a:latin typeface="Gill Sans MT" panose="020B0502020104020203" pitchFamily="34" charset="0"/>
              </a:rPr>
              <a:t>Homework</a:t>
            </a:r>
            <a:endParaRPr lang="en-GB" sz="3000" dirty="0">
              <a:solidFill>
                <a:srgbClr val="0070C0"/>
              </a:solidFill>
              <a:latin typeface="Gill Sans MT" panose="020B0502020104020203" pitchFamily="34" charset="0"/>
            </a:endParaRPr>
          </a:p>
          <a:p>
            <a:pPr marL="274320" indent="-274320" algn="ctr" fontAlgn="auto">
              <a:spcAft>
                <a:spcPts val="0"/>
              </a:spcAft>
              <a:buClr>
                <a:schemeClr val="accent3"/>
              </a:buClr>
              <a:buFont typeface="Wingdings 3"/>
              <a:buNone/>
              <a:defRPr/>
            </a:pPr>
            <a:endParaRPr lang="en-GB" sz="3000" dirty="0">
              <a:latin typeface="Kristen ITC" pitchFamily="66" charset="0"/>
            </a:endParaRPr>
          </a:p>
        </p:txBody>
      </p:sp>
      <p:pic>
        <p:nvPicPr>
          <p:cNvPr id="2" name="Picture 1"/>
          <p:cNvPicPr>
            <a:picLocks noChangeAspect="1"/>
          </p:cNvPicPr>
          <p:nvPr/>
        </p:nvPicPr>
        <p:blipFill>
          <a:blip r:embed="rId2"/>
          <a:stretch>
            <a:fillRect/>
          </a:stretch>
        </p:blipFill>
        <p:spPr>
          <a:xfrm>
            <a:off x="7547258" y="44624"/>
            <a:ext cx="1581462" cy="2203797"/>
          </a:xfrm>
          <a:prstGeom prst="rect">
            <a:avLst/>
          </a:prstGeom>
        </p:spPr>
      </p:pic>
    </p:spTree>
    <p:extLst>
      <p:ext uri="{BB962C8B-B14F-4D97-AF65-F5344CB8AC3E}">
        <p14:creationId xmlns:p14="http://schemas.microsoft.com/office/powerpoint/2010/main" val="4175477945"/>
      </p:ext>
    </p:extLst>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973138" y="209550"/>
            <a:ext cx="8229600" cy="1143000"/>
          </a:xfrm>
        </p:spPr>
        <p:txBody>
          <a:bodyPr/>
          <a:lstStyle/>
          <a:p>
            <a:r>
              <a:rPr lang="en-GB" altLang="en-US" b="1" dirty="0">
                <a:latin typeface="Gill Sans MT" panose="020B0502020104020203" pitchFamily="34" charset="0"/>
              </a:rPr>
              <a:t>Year 3 Topics</a:t>
            </a:r>
          </a:p>
        </p:txBody>
      </p:sp>
      <p:sp>
        <p:nvSpPr>
          <p:cNvPr id="8195" name="TextBox 1"/>
          <p:cNvSpPr txBox="1">
            <a:spLocks noChangeArrowheads="1"/>
          </p:cNvSpPr>
          <p:nvPr/>
        </p:nvSpPr>
        <p:spPr bwMode="auto">
          <a:xfrm>
            <a:off x="971550" y="1574800"/>
            <a:ext cx="2892425" cy="1108075"/>
          </a:xfrm>
          <a:prstGeom prst="rect">
            <a:avLst/>
          </a:prstGeom>
          <a:noFill/>
          <a:ln w="762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onstantia" panose="02030602050306030303" pitchFamily="18" charset="0"/>
                <a:cs typeface="Arial" panose="020B0604020202020204" pitchFamily="34" charset="0"/>
              </a:defRPr>
            </a:lvl1pPr>
            <a:lvl2pPr marL="742950" indent="-285750">
              <a:defRPr>
                <a:solidFill>
                  <a:schemeClr val="tx1"/>
                </a:solidFill>
                <a:latin typeface="Constantia" panose="02030602050306030303" pitchFamily="18" charset="0"/>
                <a:cs typeface="Arial" panose="020B0604020202020204" pitchFamily="34" charset="0"/>
              </a:defRPr>
            </a:lvl2pPr>
            <a:lvl3pPr marL="1143000" indent="-228600">
              <a:defRPr>
                <a:solidFill>
                  <a:schemeClr val="tx1"/>
                </a:solidFill>
                <a:latin typeface="Constantia" panose="02030602050306030303" pitchFamily="18" charset="0"/>
                <a:cs typeface="Arial" panose="020B0604020202020204" pitchFamily="34" charset="0"/>
              </a:defRPr>
            </a:lvl3pPr>
            <a:lvl4pPr marL="1600200" indent="-228600">
              <a:defRPr>
                <a:solidFill>
                  <a:schemeClr val="tx1"/>
                </a:solidFill>
                <a:latin typeface="Constantia" panose="02030602050306030303" pitchFamily="18" charset="0"/>
                <a:cs typeface="Arial" panose="020B0604020202020204" pitchFamily="34" charset="0"/>
              </a:defRPr>
            </a:lvl4pPr>
            <a:lvl5pPr marL="2057400" indent="-22860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algn="ctr"/>
            <a:r>
              <a:rPr lang="en-GB" altLang="en-US" sz="2400" dirty="0">
                <a:latin typeface="Gill Sans MT" panose="020B0502020104020203" pitchFamily="34" charset="0"/>
              </a:rPr>
              <a:t>Autumn 1</a:t>
            </a:r>
          </a:p>
          <a:p>
            <a:pPr algn="ctr"/>
            <a:r>
              <a:rPr lang="en-GB" altLang="en-US" sz="2400" dirty="0">
                <a:latin typeface="Gill Sans MT" panose="020B0502020104020203" pitchFamily="34" charset="0"/>
              </a:rPr>
              <a:t>Beside the Sea</a:t>
            </a:r>
          </a:p>
          <a:p>
            <a:pPr algn="ctr"/>
            <a:r>
              <a:rPr lang="en-GB" altLang="en-US" dirty="0">
                <a:latin typeface="Gill Sans MT" panose="020B0502020104020203" pitchFamily="34" charset="0"/>
              </a:rPr>
              <a:t>Geography</a:t>
            </a:r>
          </a:p>
        </p:txBody>
      </p:sp>
      <p:sp>
        <p:nvSpPr>
          <p:cNvPr id="8196" name="TextBox 13"/>
          <p:cNvSpPr txBox="1">
            <a:spLocks noChangeArrowheads="1"/>
          </p:cNvSpPr>
          <p:nvPr/>
        </p:nvSpPr>
        <p:spPr bwMode="auto">
          <a:xfrm>
            <a:off x="5292725" y="1574800"/>
            <a:ext cx="2890838" cy="1108075"/>
          </a:xfrm>
          <a:prstGeom prst="rect">
            <a:avLst/>
          </a:prstGeom>
          <a:noFill/>
          <a:ln w="762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onstantia" panose="02030602050306030303" pitchFamily="18" charset="0"/>
                <a:cs typeface="Arial" panose="020B0604020202020204" pitchFamily="34" charset="0"/>
              </a:defRPr>
            </a:lvl1pPr>
            <a:lvl2pPr marL="742950" indent="-285750">
              <a:defRPr>
                <a:solidFill>
                  <a:schemeClr val="tx1"/>
                </a:solidFill>
                <a:latin typeface="Constantia" panose="02030602050306030303" pitchFamily="18" charset="0"/>
                <a:cs typeface="Arial" panose="020B0604020202020204" pitchFamily="34" charset="0"/>
              </a:defRPr>
            </a:lvl2pPr>
            <a:lvl3pPr marL="1143000" indent="-228600">
              <a:defRPr>
                <a:solidFill>
                  <a:schemeClr val="tx1"/>
                </a:solidFill>
                <a:latin typeface="Constantia" panose="02030602050306030303" pitchFamily="18" charset="0"/>
                <a:cs typeface="Arial" panose="020B0604020202020204" pitchFamily="34" charset="0"/>
              </a:defRPr>
            </a:lvl3pPr>
            <a:lvl4pPr marL="1600200" indent="-228600">
              <a:defRPr>
                <a:solidFill>
                  <a:schemeClr val="tx1"/>
                </a:solidFill>
                <a:latin typeface="Constantia" panose="02030602050306030303" pitchFamily="18" charset="0"/>
                <a:cs typeface="Arial" panose="020B0604020202020204" pitchFamily="34" charset="0"/>
              </a:defRPr>
            </a:lvl4pPr>
            <a:lvl5pPr marL="2057400" indent="-22860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algn="ctr"/>
            <a:r>
              <a:rPr lang="en-GB" altLang="en-US" sz="2400" dirty="0"/>
              <a:t>Autumn 2</a:t>
            </a:r>
          </a:p>
          <a:p>
            <a:pPr algn="ctr"/>
            <a:r>
              <a:rPr lang="en-GB" altLang="en-US" sz="2400" dirty="0"/>
              <a:t>Brilliant Brighton</a:t>
            </a:r>
          </a:p>
          <a:p>
            <a:pPr algn="ctr"/>
            <a:r>
              <a:rPr lang="en-GB" altLang="en-US" dirty="0"/>
              <a:t>History</a:t>
            </a:r>
          </a:p>
        </p:txBody>
      </p:sp>
      <p:sp>
        <p:nvSpPr>
          <p:cNvPr id="8197" name="TextBox 16"/>
          <p:cNvSpPr txBox="1">
            <a:spLocks noChangeArrowheads="1"/>
          </p:cNvSpPr>
          <p:nvPr/>
        </p:nvSpPr>
        <p:spPr bwMode="auto">
          <a:xfrm>
            <a:off x="971550" y="2992438"/>
            <a:ext cx="2892425" cy="1107996"/>
          </a:xfrm>
          <a:prstGeom prst="rect">
            <a:avLst/>
          </a:prstGeom>
          <a:noFill/>
          <a:ln w="76200">
            <a:solidFill>
              <a:srgbClr val="00B05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onstantia" panose="02030602050306030303" pitchFamily="18" charset="0"/>
                <a:cs typeface="Arial" panose="020B0604020202020204" pitchFamily="34" charset="0"/>
              </a:defRPr>
            </a:lvl1pPr>
            <a:lvl2pPr marL="742950" indent="-285750">
              <a:defRPr>
                <a:solidFill>
                  <a:schemeClr val="tx1"/>
                </a:solidFill>
                <a:latin typeface="Constantia" panose="02030602050306030303" pitchFamily="18" charset="0"/>
                <a:cs typeface="Arial" panose="020B0604020202020204" pitchFamily="34" charset="0"/>
              </a:defRPr>
            </a:lvl2pPr>
            <a:lvl3pPr marL="1143000" indent="-228600">
              <a:defRPr>
                <a:solidFill>
                  <a:schemeClr val="tx1"/>
                </a:solidFill>
                <a:latin typeface="Constantia" panose="02030602050306030303" pitchFamily="18" charset="0"/>
                <a:cs typeface="Arial" panose="020B0604020202020204" pitchFamily="34" charset="0"/>
              </a:defRPr>
            </a:lvl3pPr>
            <a:lvl4pPr marL="1600200" indent="-228600">
              <a:defRPr>
                <a:solidFill>
                  <a:schemeClr val="tx1"/>
                </a:solidFill>
                <a:latin typeface="Constantia" panose="02030602050306030303" pitchFamily="18" charset="0"/>
                <a:cs typeface="Arial" panose="020B0604020202020204" pitchFamily="34" charset="0"/>
              </a:defRPr>
            </a:lvl4pPr>
            <a:lvl5pPr marL="2057400" indent="-22860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algn="ctr"/>
            <a:r>
              <a:rPr lang="en-GB" altLang="en-US" sz="2400" dirty="0"/>
              <a:t>Spring 1</a:t>
            </a:r>
          </a:p>
          <a:p>
            <a:pPr algn="ctr"/>
            <a:r>
              <a:rPr lang="en-GB" altLang="en-US" sz="2400" dirty="0"/>
              <a:t>Fire and Flint</a:t>
            </a:r>
          </a:p>
          <a:p>
            <a:pPr algn="ctr"/>
            <a:r>
              <a:rPr lang="en-GB" altLang="en-US" dirty="0"/>
              <a:t>History</a:t>
            </a:r>
          </a:p>
        </p:txBody>
      </p:sp>
      <p:sp>
        <p:nvSpPr>
          <p:cNvPr id="8198" name="TextBox 17"/>
          <p:cNvSpPr txBox="1">
            <a:spLocks noChangeArrowheads="1"/>
          </p:cNvSpPr>
          <p:nvPr/>
        </p:nvSpPr>
        <p:spPr bwMode="auto">
          <a:xfrm>
            <a:off x="5308422" y="2945795"/>
            <a:ext cx="2890838" cy="1477328"/>
          </a:xfrm>
          <a:prstGeom prst="rect">
            <a:avLst/>
          </a:prstGeom>
          <a:noFill/>
          <a:ln w="76200">
            <a:solidFill>
              <a:srgbClr val="00B05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onstantia" panose="02030602050306030303" pitchFamily="18" charset="0"/>
                <a:cs typeface="Arial" panose="020B0604020202020204" pitchFamily="34" charset="0"/>
              </a:defRPr>
            </a:lvl1pPr>
            <a:lvl2pPr marL="742950" indent="-285750">
              <a:defRPr>
                <a:solidFill>
                  <a:schemeClr val="tx1"/>
                </a:solidFill>
                <a:latin typeface="Constantia" panose="02030602050306030303" pitchFamily="18" charset="0"/>
                <a:cs typeface="Arial" panose="020B0604020202020204" pitchFamily="34" charset="0"/>
              </a:defRPr>
            </a:lvl2pPr>
            <a:lvl3pPr marL="1143000" indent="-228600">
              <a:defRPr>
                <a:solidFill>
                  <a:schemeClr val="tx1"/>
                </a:solidFill>
                <a:latin typeface="Constantia" panose="02030602050306030303" pitchFamily="18" charset="0"/>
                <a:cs typeface="Arial" panose="020B0604020202020204" pitchFamily="34" charset="0"/>
              </a:defRPr>
            </a:lvl3pPr>
            <a:lvl4pPr marL="1600200" indent="-228600">
              <a:defRPr>
                <a:solidFill>
                  <a:schemeClr val="tx1"/>
                </a:solidFill>
                <a:latin typeface="Constantia" panose="02030602050306030303" pitchFamily="18" charset="0"/>
                <a:cs typeface="Arial" panose="020B0604020202020204" pitchFamily="34" charset="0"/>
              </a:defRPr>
            </a:lvl4pPr>
            <a:lvl5pPr marL="2057400" indent="-22860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algn="ctr"/>
            <a:r>
              <a:rPr lang="en-GB" altLang="en-US" sz="2400" dirty="0"/>
              <a:t>Spring 2</a:t>
            </a:r>
          </a:p>
          <a:p>
            <a:pPr algn="ctr"/>
            <a:r>
              <a:rPr lang="en-GB" altLang="en-US" sz="2400" dirty="0"/>
              <a:t>An Italian Adventure</a:t>
            </a:r>
          </a:p>
          <a:p>
            <a:pPr algn="ctr"/>
            <a:r>
              <a:rPr lang="en-GB" altLang="en-US" dirty="0"/>
              <a:t>Geography</a:t>
            </a:r>
          </a:p>
        </p:txBody>
      </p:sp>
      <p:sp>
        <p:nvSpPr>
          <p:cNvPr id="8199" name="TextBox 18"/>
          <p:cNvSpPr txBox="1">
            <a:spLocks noChangeArrowheads="1"/>
          </p:cNvSpPr>
          <p:nvPr/>
        </p:nvSpPr>
        <p:spPr bwMode="auto">
          <a:xfrm>
            <a:off x="973138" y="4778375"/>
            <a:ext cx="2890837" cy="1107996"/>
          </a:xfrm>
          <a:prstGeom prst="rect">
            <a:avLst/>
          </a:prstGeom>
          <a:noFill/>
          <a:ln w="76200">
            <a:solidFill>
              <a:srgbClr val="00B0F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onstantia" panose="02030602050306030303" pitchFamily="18" charset="0"/>
                <a:cs typeface="Arial" panose="020B0604020202020204" pitchFamily="34" charset="0"/>
              </a:defRPr>
            </a:lvl1pPr>
            <a:lvl2pPr marL="742950" indent="-285750">
              <a:defRPr>
                <a:solidFill>
                  <a:schemeClr val="tx1"/>
                </a:solidFill>
                <a:latin typeface="Constantia" panose="02030602050306030303" pitchFamily="18" charset="0"/>
                <a:cs typeface="Arial" panose="020B0604020202020204" pitchFamily="34" charset="0"/>
              </a:defRPr>
            </a:lvl2pPr>
            <a:lvl3pPr marL="1143000" indent="-228600">
              <a:defRPr>
                <a:solidFill>
                  <a:schemeClr val="tx1"/>
                </a:solidFill>
                <a:latin typeface="Constantia" panose="02030602050306030303" pitchFamily="18" charset="0"/>
                <a:cs typeface="Arial" panose="020B0604020202020204" pitchFamily="34" charset="0"/>
              </a:defRPr>
            </a:lvl3pPr>
            <a:lvl4pPr marL="1600200" indent="-228600">
              <a:defRPr>
                <a:solidFill>
                  <a:schemeClr val="tx1"/>
                </a:solidFill>
                <a:latin typeface="Constantia" panose="02030602050306030303" pitchFamily="18" charset="0"/>
                <a:cs typeface="Arial" panose="020B0604020202020204" pitchFamily="34" charset="0"/>
              </a:defRPr>
            </a:lvl4pPr>
            <a:lvl5pPr marL="2057400" indent="-22860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algn="ctr"/>
            <a:r>
              <a:rPr lang="en-GB" altLang="en-US" sz="2400" dirty="0"/>
              <a:t>Summer 1</a:t>
            </a:r>
          </a:p>
          <a:p>
            <a:pPr algn="ctr"/>
            <a:r>
              <a:rPr lang="en-GB" altLang="en-US" sz="2400" dirty="0"/>
              <a:t>Rampaging Romans</a:t>
            </a:r>
          </a:p>
          <a:p>
            <a:pPr algn="ctr"/>
            <a:r>
              <a:rPr lang="en-GB" altLang="en-US" dirty="0"/>
              <a:t>History</a:t>
            </a:r>
          </a:p>
        </p:txBody>
      </p:sp>
      <p:sp>
        <p:nvSpPr>
          <p:cNvPr id="8200" name="TextBox 20"/>
          <p:cNvSpPr txBox="1">
            <a:spLocks noChangeArrowheads="1"/>
          </p:cNvSpPr>
          <p:nvPr/>
        </p:nvSpPr>
        <p:spPr bwMode="auto">
          <a:xfrm>
            <a:off x="5292725" y="4778375"/>
            <a:ext cx="2890838" cy="1107996"/>
          </a:xfrm>
          <a:prstGeom prst="rect">
            <a:avLst/>
          </a:prstGeom>
          <a:noFill/>
          <a:ln w="76200">
            <a:solidFill>
              <a:srgbClr val="00B0F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onstantia" panose="02030602050306030303" pitchFamily="18" charset="0"/>
                <a:cs typeface="Arial" panose="020B0604020202020204" pitchFamily="34" charset="0"/>
              </a:defRPr>
            </a:lvl1pPr>
            <a:lvl2pPr marL="742950" indent="-285750">
              <a:defRPr>
                <a:solidFill>
                  <a:schemeClr val="tx1"/>
                </a:solidFill>
                <a:latin typeface="Constantia" panose="02030602050306030303" pitchFamily="18" charset="0"/>
                <a:cs typeface="Arial" panose="020B0604020202020204" pitchFamily="34" charset="0"/>
              </a:defRPr>
            </a:lvl2pPr>
            <a:lvl3pPr marL="1143000" indent="-228600">
              <a:defRPr>
                <a:solidFill>
                  <a:schemeClr val="tx1"/>
                </a:solidFill>
                <a:latin typeface="Constantia" panose="02030602050306030303" pitchFamily="18" charset="0"/>
                <a:cs typeface="Arial" panose="020B0604020202020204" pitchFamily="34" charset="0"/>
              </a:defRPr>
            </a:lvl3pPr>
            <a:lvl4pPr marL="1600200" indent="-228600">
              <a:defRPr>
                <a:solidFill>
                  <a:schemeClr val="tx1"/>
                </a:solidFill>
                <a:latin typeface="Constantia" panose="02030602050306030303" pitchFamily="18" charset="0"/>
                <a:cs typeface="Arial" panose="020B0604020202020204" pitchFamily="34" charset="0"/>
              </a:defRPr>
            </a:lvl4pPr>
            <a:lvl5pPr marL="2057400" indent="-22860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algn="ctr"/>
            <a:r>
              <a:rPr lang="en-GB" altLang="en-US" sz="2400" dirty="0"/>
              <a:t>Summer 2</a:t>
            </a:r>
          </a:p>
          <a:p>
            <a:pPr algn="ctr"/>
            <a:r>
              <a:rPr lang="en-GB" altLang="en-US" sz="2400" dirty="0"/>
              <a:t>Active Planet</a:t>
            </a:r>
          </a:p>
          <a:p>
            <a:pPr algn="ctr"/>
            <a:r>
              <a:rPr lang="en-GB" altLang="en-US" dirty="0"/>
              <a:t>Geography</a:t>
            </a:r>
          </a:p>
        </p:txBody>
      </p:sp>
    </p:spTree>
    <p:extLst>
      <p:ext uri="{BB962C8B-B14F-4D97-AF65-F5344CB8AC3E}">
        <p14:creationId xmlns:p14="http://schemas.microsoft.com/office/powerpoint/2010/main" val="41375011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55576" y="2403411"/>
            <a:ext cx="7419760" cy="3677394"/>
          </a:xfrm>
          <a:prstGeom prst="rect">
            <a:avLst/>
          </a:prstGeom>
        </p:spPr>
      </p:pic>
      <p:sp>
        <p:nvSpPr>
          <p:cNvPr id="11266" name="Title 1"/>
          <p:cNvSpPr>
            <a:spLocks noGrp="1"/>
          </p:cNvSpPr>
          <p:nvPr>
            <p:ph type="title"/>
          </p:nvPr>
        </p:nvSpPr>
        <p:spPr>
          <a:xfrm>
            <a:off x="914400" y="476250"/>
            <a:ext cx="8229600" cy="1143000"/>
          </a:xfrm>
        </p:spPr>
        <p:txBody>
          <a:bodyPr/>
          <a:lstStyle/>
          <a:p>
            <a:r>
              <a:rPr lang="en-GB" altLang="en-US" b="1" u="sng" dirty="0">
                <a:latin typeface="Gill Sans MT" panose="020B0502020104020203" pitchFamily="34" charset="0"/>
              </a:rPr>
              <a:t>More Information</a:t>
            </a:r>
          </a:p>
        </p:txBody>
      </p:sp>
      <p:sp>
        <p:nvSpPr>
          <p:cNvPr id="5" name="Right Arrow 4"/>
          <p:cNvSpPr/>
          <p:nvPr/>
        </p:nvSpPr>
        <p:spPr>
          <a:xfrm rot="20169375">
            <a:off x="4184929" y="4157413"/>
            <a:ext cx="1368425" cy="12239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Gill Sans MT" panose="020B0502020104020203" pitchFamily="34" charset="0"/>
            </a:endParaRPr>
          </a:p>
        </p:txBody>
      </p:sp>
      <p:pic>
        <p:nvPicPr>
          <p:cNvPr id="11269"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9201636">
            <a:off x="3598393" y="2633250"/>
            <a:ext cx="1395413" cy="128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2051720" y="1491030"/>
            <a:ext cx="4320480" cy="523220"/>
          </a:xfrm>
          <a:prstGeom prst="rect">
            <a:avLst/>
          </a:prstGeom>
          <a:noFill/>
        </p:spPr>
        <p:txBody>
          <a:bodyPr wrap="square" rtlCol="0">
            <a:spAutoFit/>
          </a:bodyPr>
          <a:lstStyle/>
          <a:p>
            <a:r>
              <a:rPr lang="en-GB" sz="2800" dirty="0">
                <a:latin typeface="Gill Sans MT" panose="020B0502020104020203" pitchFamily="34" charset="0"/>
              </a:rPr>
              <a:t>www.balfourprimary.co.uk</a:t>
            </a:r>
          </a:p>
        </p:txBody>
      </p:sp>
    </p:spTree>
    <p:extLst>
      <p:ext uri="{BB962C8B-B14F-4D97-AF65-F5344CB8AC3E}">
        <p14:creationId xmlns:p14="http://schemas.microsoft.com/office/powerpoint/2010/main" val="24355562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11163" y="333375"/>
            <a:ext cx="8229600" cy="1143000"/>
          </a:xfrm>
        </p:spPr>
        <p:txBody>
          <a:bodyPr/>
          <a:lstStyle/>
          <a:p>
            <a:r>
              <a:rPr lang="en-GB" altLang="en-US" b="1" dirty="0">
                <a:solidFill>
                  <a:srgbClr val="0070C0"/>
                </a:solidFill>
              </a:rPr>
              <a:t>Read Write Inc.</a:t>
            </a:r>
            <a:r>
              <a:rPr lang="en-GB" altLang="en-US" dirty="0">
                <a:solidFill>
                  <a:srgbClr val="0070C0"/>
                </a:solidFill>
              </a:rPr>
              <a:t> </a:t>
            </a:r>
            <a:r>
              <a:rPr lang="en-GB" altLang="en-US" b="1" dirty="0">
                <a:solidFill>
                  <a:srgbClr val="0070C0"/>
                </a:solidFill>
              </a:rPr>
              <a:t>(RWI) </a:t>
            </a:r>
          </a:p>
        </p:txBody>
      </p:sp>
      <p:sp>
        <p:nvSpPr>
          <p:cNvPr id="3" name="Content Placeholder 2"/>
          <p:cNvSpPr>
            <a:spLocks noGrp="1"/>
          </p:cNvSpPr>
          <p:nvPr>
            <p:ph idx="1"/>
          </p:nvPr>
        </p:nvSpPr>
        <p:spPr>
          <a:xfrm>
            <a:off x="377545" y="2204864"/>
            <a:ext cx="8229600" cy="5589240"/>
          </a:xfrm>
        </p:spPr>
        <p:txBody>
          <a:bodyPr>
            <a:normAutofit/>
          </a:bodyPr>
          <a:lstStyle/>
          <a:p>
            <a:pPr>
              <a:defRPr/>
            </a:pPr>
            <a:r>
              <a:rPr lang="en-GB" sz="2000" dirty="0">
                <a:solidFill>
                  <a:srgbClr val="0070C0"/>
                </a:solidFill>
                <a:latin typeface="Gill Sans MT" panose="020B0502020104020203" pitchFamily="34" charset="0"/>
              </a:rPr>
              <a:t>RWI</a:t>
            </a:r>
            <a:r>
              <a:rPr lang="en-GB" sz="2000" b="1" dirty="0">
                <a:solidFill>
                  <a:srgbClr val="0070C0"/>
                </a:solidFill>
                <a:latin typeface="Gill Sans MT" panose="020B0502020104020203" pitchFamily="34" charset="0"/>
              </a:rPr>
              <a:t> </a:t>
            </a:r>
            <a:r>
              <a:rPr lang="en-GB" sz="2000" dirty="0">
                <a:solidFill>
                  <a:srgbClr val="0070C0"/>
                </a:solidFill>
                <a:latin typeface="Gill Sans MT" panose="020B0502020104020203" pitchFamily="34" charset="0"/>
              </a:rPr>
              <a:t>works on the principle of ensuring that your child’s phonics teacher knows the exact sounds to target through careful and regular phonic assessments</a:t>
            </a:r>
          </a:p>
          <a:p>
            <a:pPr>
              <a:defRPr/>
            </a:pPr>
            <a:r>
              <a:rPr lang="en-GB" sz="2000" dirty="0" smtClean="0">
                <a:solidFill>
                  <a:srgbClr val="0070C0"/>
                </a:solidFill>
                <a:latin typeface="Gill Sans MT" panose="020B0502020104020203" pitchFamily="34" charset="0"/>
              </a:rPr>
              <a:t>Children </a:t>
            </a:r>
            <a:r>
              <a:rPr lang="en-GB" sz="2000" dirty="0">
                <a:solidFill>
                  <a:srgbClr val="0070C0"/>
                </a:solidFill>
                <a:latin typeface="Gill Sans MT" panose="020B0502020104020203" pitchFamily="34" charset="0"/>
              </a:rPr>
              <a:t>are assessed around every 5-6 weeks by a school assessor- who may not be your child’s class teacher but is most likely an adult within the school with whom they feel confident and comfortable </a:t>
            </a:r>
            <a:r>
              <a:rPr lang="en-GB" sz="2000" dirty="0" smtClean="0">
                <a:solidFill>
                  <a:srgbClr val="0070C0"/>
                </a:solidFill>
                <a:latin typeface="Gill Sans MT" panose="020B0502020104020203" pitchFamily="34" charset="0"/>
              </a:rPr>
              <a:t>around.</a:t>
            </a:r>
            <a:endParaRPr lang="en-GB" sz="2000" dirty="0">
              <a:solidFill>
                <a:srgbClr val="0070C0"/>
              </a:solidFill>
              <a:latin typeface="Gill Sans MT" panose="020B0502020104020203" pitchFamily="34" charset="0"/>
            </a:endParaRPr>
          </a:p>
          <a:p>
            <a:pPr>
              <a:defRPr/>
            </a:pPr>
            <a:r>
              <a:rPr lang="en-GB" sz="2000" dirty="0" smtClean="0">
                <a:solidFill>
                  <a:srgbClr val="0070C0"/>
                </a:solidFill>
                <a:latin typeface="Gill Sans MT" panose="020B0502020104020203" pitchFamily="34" charset="0"/>
              </a:rPr>
              <a:t>In </a:t>
            </a:r>
            <a:r>
              <a:rPr lang="en-GB" sz="2000" dirty="0">
                <a:solidFill>
                  <a:srgbClr val="0070C0"/>
                </a:solidFill>
                <a:latin typeface="Gill Sans MT" panose="020B0502020104020203" pitchFamily="34" charset="0"/>
              </a:rPr>
              <a:t>order for us to target your child’s phonic level, following the assessments, your child will be put into a phonics group. It is important to note that your child’s phonics group may not by their class teacher. We use this approach to ensure that we can target the needs of the children and match their phonic level. However, it is important to emphasise that these groups are fluid and your child may move group depending on their </a:t>
            </a:r>
            <a:r>
              <a:rPr lang="en-GB" sz="2000" dirty="0" smtClean="0">
                <a:solidFill>
                  <a:srgbClr val="0070C0"/>
                </a:solidFill>
                <a:latin typeface="Gill Sans MT" panose="020B0502020104020203" pitchFamily="34" charset="0"/>
              </a:rPr>
              <a:t>progress</a:t>
            </a:r>
            <a:r>
              <a:rPr lang="en-GB" sz="2300" dirty="0" smtClean="0">
                <a:solidFill>
                  <a:srgbClr val="0070C0"/>
                </a:solidFill>
                <a:latin typeface="Gill Sans MT" panose="020B0502020104020203" pitchFamily="34" charset="0"/>
              </a:rPr>
              <a:t>.</a:t>
            </a:r>
            <a:endParaRPr lang="en-GB" sz="2300" dirty="0">
              <a:solidFill>
                <a:srgbClr val="0070C0"/>
              </a:solidFill>
              <a:latin typeface="Gill Sans MT" panose="020B0502020104020203" pitchFamily="34" charset="0"/>
            </a:endParaRPr>
          </a:p>
          <a:p>
            <a:pPr marL="0" indent="0">
              <a:buNone/>
              <a:defRPr/>
            </a:pPr>
            <a:endParaRPr lang="en-GB" sz="2300" dirty="0">
              <a:solidFill>
                <a:srgbClr val="0070C0"/>
              </a:solidFill>
              <a:latin typeface="Gill Sans MT" panose="020B0502020104020203" pitchFamily="34" charset="0"/>
            </a:endParaRPr>
          </a:p>
          <a:p>
            <a:pPr eaLnBrk="1" fontAlgn="auto" hangingPunct="1">
              <a:spcAft>
                <a:spcPts val="0"/>
              </a:spcAft>
              <a:buClr>
                <a:schemeClr val="accent3"/>
              </a:buClr>
              <a:defRPr/>
            </a:pPr>
            <a:endParaRPr lang="en-GB" b="1" dirty="0"/>
          </a:p>
        </p:txBody>
      </p:sp>
      <p:sp>
        <p:nvSpPr>
          <p:cNvPr id="9220" name="Rectangle 3"/>
          <p:cNvSpPr>
            <a:spLocks noChangeArrowheads="1"/>
          </p:cNvSpPr>
          <p:nvPr/>
        </p:nvSpPr>
        <p:spPr bwMode="auto">
          <a:xfrm>
            <a:off x="2260600" y="3898900"/>
            <a:ext cx="457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nstantia" panose="02030602050306030303" pitchFamily="18" charset="0"/>
                <a:cs typeface="Arial" panose="020B0604020202020204" pitchFamily="34" charset="0"/>
              </a:defRPr>
            </a:lvl1pPr>
            <a:lvl2pPr marL="742950" indent="-285750">
              <a:defRPr>
                <a:solidFill>
                  <a:schemeClr val="tx1"/>
                </a:solidFill>
                <a:latin typeface="Constantia" panose="02030602050306030303" pitchFamily="18" charset="0"/>
                <a:cs typeface="Arial" panose="020B0604020202020204" pitchFamily="34" charset="0"/>
              </a:defRPr>
            </a:lvl2pPr>
            <a:lvl3pPr marL="1143000" indent="-228600">
              <a:defRPr>
                <a:solidFill>
                  <a:schemeClr val="tx1"/>
                </a:solidFill>
                <a:latin typeface="Constantia" panose="02030602050306030303" pitchFamily="18" charset="0"/>
                <a:cs typeface="Arial" panose="020B0604020202020204" pitchFamily="34" charset="0"/>
              </a:defRPr>
            </a:lvl3pPr>
            <a:lvl4pPr marL="1600200" indent="-228600">
              <a:defRPr>
                <a:solidFill>
                  <a:schemeClr val="tx1"/>
                </a:solidFill>
                <a:latin typeface="Constantia" panose="02030602050306030303" pitchFamily="18" charset="0"/>
                <a:cs typeface="Arial" panose="020B0604020202020204" pitchFamily="34" charset="0"/>
              </a:defRPr>
            </a:lvl4pPr>
            <a:lvl5pPr marL="2057400" indent="-22860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endParaRPr lang="en-GB" altLang="en-US"/>
          </a:p>
        </p:txBody>
      </p:sp>
      <p:sp>
        <p:nvSpPr>
          <p:cNvPr id="2" name="Rectangle 1"/>
          <p:cNvSpPr/>
          <p:nvPr/>
        </p:nvSpPr>
        <p:spPr>
          <a:xfrm>
            <a:off x="2885330" y="1340768"/>
            <a:ext cx="3383557" cy="646331"/>
          </a:xfrm>
          <a:prstGeom prst="rect">
            <a:avLst/>
          </a:prstGeom>
        </p:spPr>
        <p:txBody>
          <a:bodyPr wrap="square">
            <a:spAutoFit/>
          </a:bodyPr>
          <a:lstStyle/>
          <a:p>
            <a:r>
              <a:rPr lang="en-GB" dirty="0"/>
              <a:t>https://www.youtube.com/watch?v=sjlPILhk7bQ</a:t>
            </a:r>
          </a:p>
        </p:txBody>
      </p:sp>
      <p:pic>
        <p:nvPicPr>
          <p:cNvPr id="5" name="Picture 4"/>
          <p:cNvPicPr>
            <a:picLocks noChangeAspect="1"/>
          </p:cNvPicPr>
          <p:nvPr/>
        </p:nvPicPr>
        <p:blipFill>
          <a:blip r:embed="rId2"/>
          <a:stretch>
            <a:fillRect/>
          </a:stretch>
        </p:blipFill>
        <p:spPr>
          <a:xfrm>
            <a:off x="583370" y="895350"/>
            <a:ext cx="2088232" cy="1384505"/>
          </a:xfrm>
          <a:prstGeom prst="rect">
            <a:avLst/>
          </a:prstGeom>
        </p:spPr>
      </p:pic>
    </p:spTree>
    <p:extLst>
      <p:ext uri="{BB962C8B-B14F-4D97-AF65-F5344CB8AC3E}">
        <p14:creationId xmlns:p14="http://schemas.microsoft.com/office/powerpoint/2010/main" val="6550098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3445" y="95350"/>
            <a:ext cx="8229600" cy="1143000"/>
          </a:xfrm>
        </p:spPr>
        <p:txBody>
          <a:bodyPr/>
          <a:lstStyle/>
          <a:p>
            <a:pPr eaLnBrk="1" hangingPunct="1"/>
            <a:r>
              <a:rPr lang="en-GB" altLang="en-US" b="1" dirty="0">
                <a:solidFill>
                  <a:srgbClr val="0070C0"/>
                </a:solidFill>
              </a:rPr>
              <a:t>Reading</a:t>
            </a:r>
          </a:p>
        </p:txBody>
      </p:sp>
      <p:sp>
        <p:nvSpPr>
          <p:cNvPr id="3" name="Content Placeholder 2"/>
          <p:cNvSpPr>
            <a:spLocks noGrp="1"/>
          </p:cNvSpPr>
          <p:nvPr>
            <p:ph idx="1"/>
          </p:nvPr>
        </p:nvSpPr>
        <p:spPr>
          <a:xfrm>
            <a:off x="241176" y="953393"/>
            <a:ext cx="8229600" cy="4389438"/>
          </a:xfrm>
        </p:spPr>
        <p:txBody>
          <a:bodyPr>
            <a:normAutofit/>
          </a:bodyPr>
          <a:lstStyle/>
          <a:p>
            <a:pPr marL="274320" indent="-274320" eaLnBrk="1" fontAlgn="auto" hangingPunct="1">
              <a:spcAft>
                <a:spcPts val="0"/>
              </a:spcAft>
              <a:buClr>
                <a:schemeClr val="accent3"/>
              </a:buClr>
              <a:buFont typeface="Wingdings 2"/>
              <a:buChar char=""/>
              <a:defRPr/>
            </a:pPr>
            <a:r>
              <a:rPr lang="en-GB" dirty="0">
                <a:solidFill>
                  <a:srgbClr val="0070C0"/>
                </a:solidFill>
                <a:latin typeface="Gill Sans MT" panose="020B0502020104020203" pitchFamily="34" charset="0"/>
              </a:rPr>
              <a:t>A key change for the use of RWI and fundamental practise of home-learning support is that children will be sent home with a book or a book level that matches their phonic level</a:t>
            </a:r>
          </a:p>
          <a:p>
            <a:pPr marL="274320" indent="-274320" eaLnBrk="1" fontAlgn="auto" hangingPunct="1">
              <a:spcAft>
                <a:spcPts val="0"/>
              </a:spcAft>
              <a:buClr>
                <a:schemeClr val="accent3"/>
              </a:buClr>
              <a:buFont typeface="Wingdings 2"/>
              <a:buChar char=""/>
              <a:defRPr/>
            </a:pPr>
            <a:r>
              <a:rPr lang="en-GB" dirty="0" smtClean="0">
                <a:solidFill>
                  <a:srgbClr val="0070C0"/>
                </a:solidFill>
                <a:latin typeface="Gill Sans MT" panose="020B0502020104020203" pitchFamily="34" charset="0"/>
              </a:rPr>
              <a:t>This </a:t>
            </a:r>
            <a:r>
              <a:rPr lang="en-GB" dirty="0">
                <a:solidFill>
                  <a:srgbClr val="0070C0"/>
                </a:solidFill>
                <a:latin typeface="Gill Sans MT" panose="020B0502020104020203" pitchFamily="34" charset="0"/>
              </a:rPr>
              <a:t>means that your child should be able to fluently read the book that they are coming home </a:t>
            </a:r>
            <a:r>
              <a:rPr lang="en-GB" dirty="0" smtClean="0">
                <a:solidFill>
                  <a:srgbClr val="0070C0"/>
                </a:solidFill>
                <a:latin typeface="Gill Sans MT" panose="020B0502020104020203" pitchFamily="34" charset="0"/>
              </a:rPr>
              <a:t>with.</a:t>
            </a:r>
            <a:endParaRPr lang="en-GB" dirty="0">
              <a:solidFill>
                <a:srgbClr val="0070C0"/>
              </a:solidFill>
              <a:latin typeface="Gill Sans MT" panose="020B0502020104020203" pitchFamily="34" charset="0"/>
            </a:endParaRPr>
          </a:p>
          <a:p>
            <a:pPr marL="274320" indent="-274320" eaLnBrk="1" fontAlgn="auto" hangingPunct="1">
              <a:spcAft>
                <a:spcPts val="0"/>
              </a:spcAft>
              <a:buClr>
                <a:schemeClr val="accent3"/>
              </a:buClr>
              <a:buFont typeface="Wingdings 2"/>
              <a:buChar char=""/>
              <a:defRPr/>
            </a:pPr>
            <a:r>
              <a:rPr lang="en-GB" dirty="0" smtClean="0">
                <a:solidFill>
                  <a:srgbClr val="0070C0"/>
                </a:solidFill>
                <a:latin typeface="Gill Sans MT" panose="020B0502020104020203" pitchFamily="34" charset="0"/>
              </a:rPr>
              <a:t>They </a:t>
            </a:r>
            <a:r>
              <a:rPr lang="en-GB" dirty="0">
                <a:solidFill>
                  <a:srgbClr val="0070C0"/>
                </a:solidFill>
                <a:latin typeface="Gill Sans MT" panose="020B0502020104020203" pitchFamily="34" charset="0"/>
              </a:rPr>
              <a:t>would have been taught and focused on the sounds within that book during the week and should have secure previous phonic knowledge to support them in accurately reading the book</a:t>
            </a:r>
          </a:p>
          <a:p>
            <a:pPr marL="274320" indent="-274320" eaLnBrk="1" fontAlgn="auto" hangingPunct="1">
              <a:spcAft>
                <a:spcPts val="0"/>
              </a:spcAft>
              <a:buClr>
                <a:schemeClr val="accent3"/>
              </a:buClr>
              <a:buFont typeface="Wingdings 2"/>
              <a:buChar char=""/>
              <a:defRPr/>
            </a:pPr>
            <a:r>
              <a:rPr lang="en-GB" dirty="0" smtClean="0">
                <a:solidFill>
                  <a:srgbClr val="0070C0"/>
                </a:solidFill>
                <a:latin typeface="Gill Sans MT" panose="020B0502020104020203" pitchFamily="34" charset="0"/>
              </a:rPr>
              <a:t>The </a:t>
            </a:r>
            <a:r>
              <a:rPr lang="en-GB" dirty="0">
                <a:solidFill>
                  <a:srgbClr val="0070C0"/>
                </a:solidFill>
                <a:latin typeface="Gill Sans MT" panose="020B0502020104020203" pitchFamily="34" charset="0"/>
              </a:rPr>
              <a:t>aim of reading this book at home is for enjoyment and confidence building!</a:t>
            </a:r>
          </a:p>
        </p:txBody>
      </p:sp>
      <p:sp>
        <p:nvSpPr>
          <p:cNvPr id="2" name="Rectangle 1"/>
          <p:cNvSpPr/>
          <p:nvPr/>
        </p:nvSpPr>
        <p:spPr>
          <a:xfrm>
            <a:off x="385845" y="5333930"/>
            <a:ext cx="3724382" cy="1200329"/>
          </a:xfrm>
          <a:prstGeom prst="rect">
            <a:avLst/>
          </a:prstGeom>
        </p:spPr>
        <p:txBody>
          <a:bodyPr wrap="square">
            <a:spAutoFit/>
          </a:bodyPr>
          <a:lstStyle/>
          <a:p>
            <a:r>
              <a:rPr lang="en-GB" dirty="0"/>
              <a:t>https://www.youtube.com/watch?v=kjHqJQ8sxs4&amp;list=PLDe74j1F52zSCiOMSn3zQDSzgu9TrbQ1c&amp;index=8</a:t>
            </a:r>
          </a:p>
        </p:txBody>
      </p:sp>
      <p:sp>
        <p:nvSpPr>
          <p:cNvPr id="4" name="Rectangle 3"/>
          <p:cNvSpPr/>
          <p:nvPr/>
        </p:nvSpPr>
        <p:spPr>
          <a:xfrm>
            <a:off x="4355976" y="5733256"/>
            <a:ext cx="4572000" cy="923330"/>
          </a:xfrm>
          <a:prstGeom prst="rect">
            <a:avLst/>
          </a:prstGeom>
        </p:spPr>
        <p:txBody>
          <a:bodyPr>
            <a:spAutoFit/>
          </a:bodyPr>
          <a:lstStyle/>
          <a:p>
            <a:r>
              <a:rPr lang="en-GB" dirty="0"/>
              <a:t>https://www.youtube.com/watch?v=iHMl70ZmxIQ&amp;list=PLDe74j1F52zSCiOMSn3zQDSzgu9TrbQ1c&amp;index=9</a:t>
            </a:r>
          </a:p>
        </p:txBody>
      </p:sp>
      <p:pic>
        <p:nvPicPr>
          <p:cNvPr id="5" name="Picture 4"/>
          <p:cNvPicPr>
            <a:picLocks noChangeAspect="1"/>
          </p:cNvPicPr>
          <p:nvPr/>
        </p:nvPicPr>
        <p:blipFill>
          <a:blip r:embed="rId2"/>
          <a:stretch>
            <a:fillRect/>
          </a:stretch>
        </p:blipFill>
        <p:spPr>
          <a:xfrm>
            <a:off x="5764373" y="4420145"/>
            <a:ext cx="2001607" cy="1313111"/>
          </a:xfrm>
          <a:prstGeom prst="rect">
            <a:avLst/>
          </a:prstGeom>
        </p:spPr>
      </p:pic>
      <p:pic>
        <p:nvPicPr>
          <p:cNvPr id="6" name="Picture 5"/>
          <p:cNvPicPr>
            <a:picLocks noChangeAspect="1"/>
          </p:cNvPicPr>
          <p:nvPr/>
        </p:nvPicPr>
        <p:blipFill>
          <a:blip r:embed="rId3"/>
          <a:stretch>
            <a:fillRect/>
          </a:stretch>
        </p:blipFill>
        <p:spPr>
          <a:xfrm>
            <a:off x="1187624" y="4005064"/>
            <a:ext cx="1688777" cy="1458764"/>
          </a:xfrm>
          <a:prstGeom prst="rect">
            <a:avLst/>
          </a:prstGeom>
        </p:spPr>
      </p:pic>
    </p:spTree>
    <p:extLst>
      <p:ext uri="{BB962C8B-B14F-4D97-AF65-F5344CB8AC3E}">
        <p14:creationId xmlns:p14="http://schemas.microsoft.com/office/powerpoint/2010/main" val="30885837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normAutofit/>
          </a:bodyPr>
          <a:lstStyle/>
          <a:p>
            <a:pPr algn="ctr" eaLnBrk="1" hangingPunct="1"/>
            <a:r>
              <a:rPr lang="en-GB" altLang="en-US" sz="4800" b="1" dirty="0">
                <a:solidFill>
                  <a:srgbClr val="0070C0"/>
                </a:solidFill>
                <a:latin typeface="Gill Sans MT" panose="020B0502020104020203" pitchFamily="34" charset="0"/>
              </a:rPr>
              <a:t>Year 3 - Maths</a:t>
            </a:r>
          </a:p>
        </p:txBody>
      </p:sp>
      <p:pic>
        <p:nvPicPr>
          <p:cNvPr id="2" name="Picture 1"/>
          <p:cNvPicPr>
            <a:picLocks noChangeAspect="1"/>
          </p:cNvPicPr>
          <p:nvPr/>
        </p:nvPicPr>
        <p:blipFill>
          <a:blip r:embed="rId2"/>
          <a:stretch>
            <a:fillRect/>
          </a:stretch>
        </p:blipFill>
        <p:spPr>
          <a:xfrm>
            <a:off x="2048637" y="1772816"/>
            <a:ext cx="4896544" cy="3803753"/>
          </a:xfrm>
          <a:prstGeom prst="rect">
            <a:avLst/>
          </a:prstGeom>
        </p:spPr>
      </p:pic>
    </p:spTree>
    <p:extLst>
      <p:ext uri="{BB962C8B-B14F-4D97-AF65-F5344CB8AC3E}">
        <p14:creationId xmlns:p14="http://schemas.microsoft.com/office/powerpoint/2010/main" val="37337590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51520" y="1196752"/>
            <a:ext cx="8467725" cy="5553075"/>
          </a:xfrm>
          <a:prstGeom prst="rect">
            <a:avLst/>
          </a:prstGeom>
        </p:spPr>
      </p:pic>
      <p:sp>
        <p:nvSpPr>
          <p:cNvPr id="5" name="TextBox 4"/>
          <p:cNvSpPr txBox="1"/>
          <p:nvPr/>
        </p:nvSpPr>
        <p:spPr>
          <a:xfrm>
            <a:off x="395536" y="332656"/>
            <a:ext cx="4336123" cy="523220"/>
          </a:xfrm>
          <a:prstGeom prst="rect">
            <a:avLst/>
          </a:prstGeom>
          <a:noFill/>
        </p:spPr>
        <p:txBody>
          <a:bodyPr wrap="none" rtlCol="0">
            <a:spAutoFit/>
          </a:bodyPr>
          <a:lstStyle/>
          <a:p>
            <a:r>
              <a:rPr lang="en-GB" sz="2800" u="sng" dirty="0" smtClean="0">
                <a:solidFill>
                  <a:srgbClr val="0070C0"/>
                </a:solidFill>
                <a:latin typeface="Gill Sans MT" panose="020B0502020104020203" pitchFamily="34" charset="0"/>
              </a:rPr>
              <a:t>Maths Overview 2021- 2022</a:t>
            </a:r>
            <a:endParaRPr lang="en-GB" sz="2800" u="sng" dirty="0">
              <a:solidFill>
                <a:srgbClr val="0070C0"/>
              </a:solidFill>
              <a:latin typeface="Gill Sans MT" panose="020B0502020104020203" pitchFamily="34" charset="0"/>
            </a:endParaRPr>
          </a:p>
        </p:txBody>
      </p:sp>
    </p:spTree>
    <p:extLst>
      <p:ext uri="{BB962C8B-B14F-4D97-AF65-F5344CB8AC3E}">
        <p14:creationId xmlns:p14="http://schemas.microsoft.com/office/powerpoint/2010/main" val="9729749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Maths at Home</a:t>
            </a:r>
            <a:endParaRPr lang="en-GB" dirty="0">
              <a:solidFill>
                <a:srgbClr val="0070C0"/>
              </a:solidFill>
            </a:endParaRPr>
          </a:p>
        </p:txBody>
      </p:sp>
      <p:pic>
        <p:nvPicPr>
          <p:cNvPr id="3" name="Picture 2"/>
          <p:cNvPicPr>
            <a:picLocks noChangeAspect="1"/>
          </p:cNvPicPr>
          <p:nvPr/>
        </p:nvPicPr>
        <p:blipFill>
          <a:blip r:embed="rId2"/>
          <a:stretch>
            <a:fillRect/>
          </a:stretch>
        </p:blipFill>
        <p:spPr>
          <a:xfrm>
            <a:off x="609599" y="1700808"/>
            <a:ext cx="2941239" cy="1990312"/>
          </a:xfrm>
          <a:prstGeom prst="rect">
            <a:avLst/>
          </a:prstGeom>
        </p:spPr>
      </p:pic>
      <p:pic>
        <p:nvPicPr>
          <p:cNvPr id="4" name="Picture 3"/>
          <p:cNvPicPr>
            <a:picLocks noChangeAspect="1"/>
          </p:cNvPicPr>
          <p:nvPr/>
        </p:nvPicPr>
        <p:blipFill>
          <a:blip r:embed="rId3"/>
          <a:stretch>
            <a:fillRect/>
          </a:stretch>
        </p:blipFill>
        <p:spPr>
          <a:xfrm>
            <a:off x="4716016" y="313094"/>
            <a:ext cx="3018219" cy="2278344"/>
          </a:xfrm>
          <a:prstGeom prst="rect">
            <a:avLst/>
          </a:prstGeom>
        </p:spPr>
      </p:pic>
      <p:sp>
        <p:nvSpPr>
          <p:cNvPr id="5" name="TextBox 4"/>
          <p:cNvSpPr txBox="1"/>
          <p:nvPr/>
        </p:nvSpPr>
        <p:spPr>
          <a:xfrm>
            <a:off x="899592" y="5085184"/>
            <a:ext cx="3609065" cy="1107996"/>
          </a:xfrm>
          <a:prstGeom prst="rect">
            <a:avLst/>
          </a:prstGeom>
          <a:noFill/>
        </p:spPr>
        <p:txBody>
          <a:bodyPr wrap="none" rtlCol="0">
            <a:spAutoFit/>
          </a:bodyPr>
          <a:lstStyle/>
          <a:p>
            <a:r>
              <a:rPr lang="en-GB" sz="2400" dirty="0" smtClean="0">
                <a:solidFill>
                  <a:srgbClr val="0070C0"/>
                </a:solidFill>
                <a:latin typeface="Gill Sans MT" panose="020B0502020104020203" pitchFamily="34" charset="0"/>
              </a:rPr>
              <a:t>Your child has a log in</a:t>
            </a:r>
          </a:p>
          <a:p>
            <a:r>
              <a:rPr lang="en-GB" sz="2400" dirty="0" smtClean="0">
                <a:solidFill>
                  <a:srgbClr val="0070C0"/>
                </a:solidFill>
                <a:latin typeface="Gill Sans MT" panose="020B0502020104020203" pitchFamily="34" charset="0"/>
              </a:rPr>
              <a:t>For both of these websites</a:t>
            </a:r>
            <a:r>
              <a:rPr lang="en-GB" dirty="0" smtClean="0"/>
              <a:t>.</a:t>
            </a:r>
          </a:p>
          <a:p>
            <a:endParaRPr lang="en-GB" dirty="0" smtClean="0"/>
          </a:p>
        </p:txBody>
      </p:sp>
      <p:pic>
        <p:nvPicPr>
          <p:cNvPr id="6" name="Picture 5"/>
          <p:cNvPicPr>
            <a:picLocks noChangeAspect="1"/>
          </p:cNvPicPr>
          <p:nvPr/>
        </p:nvPicPr>
        <p:blipFill>
          <a:blip r:embed="rId4"/>
          <a:stretch>
            <a:fillRect/>
          </a:stretch>
        </p:blipFill>
        <p:spPr>
          <a:xfrm>
            <a:off x="5652120" y="3933056"/>
            <a:ext cx="3038475" cy="1485900"/>
          </a:xfrm>
          <a:prstGeom prst="rect">
            <a:avLst/>
          </a:prstGeom>
        </p:spPr>
      </p:pic>
      <p:sp>
        <p:nvSpPr>
          <p:cNvPr id="7" name="Rectangle 6"/>
          <p:cNvSpPr/>
          <p:nvPr/>
        </p:nvSpPr>
        <p:spPr>
          <a:xfrm>
            <a:off x="5184023" y="5823848"/>
            <a:ext cx="3501280" cy="369332"/>
          </a:xfrm>
          <a:prstGeom prst="rect">
            <a:avLst/>
          </a:prstGeom>
        </p:spPr>
        <p:txBody>
          <a:bodyPr wrap="none">
            <a:spAutoFit/>
          </a:bodyPr>
          <a:lstStyle/>
          <a:p>
            <a:r>
              <a:rPr lang="en-GB" dirty="0"/>
              <a:t>https://numbots.com/families/</a:t>
            </a:r>
          </a:p>
        </p:txBody>
      </p:sp>
      <p:sp>
        <p:nvSpPr>
          <p:cNvPr id="8" name="Rectangle 7"/>
          <p:cNvSpPr/>
          <p:nvPr/>
        </p:nvSpPr>
        <p:spPr>
          <a:xfrm>
            <a:off x="553227" y="3841770"/>
            <a:ext cx="2551443" cy="1200329"/>
          </a:xfrm>
          <a:prstGeom prst="rect">
            <a:avLst/>
          </a:prstGeom>
        </p:spPr>
        <p:txBody>
          <a:bodyPr wrap="square">
            <a:spAutoFit/>
          </a:bodyPr>
          <a:lstStyle/>
          <a:p>
            <a:r>
              <a:rPr lang="en-GB" dirty="0"/>
              <a:t>https://support.3plearning.com/mathletics/mathletics-parent-tour/</a:t>
            </a:r>
          </a:p>
        </p:txBody>
      </p:sp>
      <p:sp>
        <p:nvSpPr>
          <p:cNvPr id="9" name="Rectangle 8"/>
          <p:cNvSpPr/>
          <p:nvPr/>
        </p:nvSpPr>
        <p:spPr>
          <a:xfrm>
            <a:off x="4283968" y="2738360"/>
            <a:ext cx="4572000" cy="646331"/>
          </a:xfrm>
          <a:prstGeom prst="rect">
            <a:avLst/>
          </a:prstGeom>
        </p:spPr>
        <p:txBody>
          <a:bodyPr>
            <a:spAutoFit/>
          </a:bodyPr>
          <a:lstStyle/>
          <a:p>
            <a:r>
              <a:rPr lang="en-GB" dirty="0"/>
              <a:t>https://www.youtube.com/watch?v=cIblA2drj_M</a:t>
            </a:r>
          </a:p>
        </p:txBody>
      </p:sp>
    </p:spTree>
    <p:extLst>
      <p:ext uri="{BB962C8B-B14F-4D97-AF65-F5344CB8AC3E}">
        <p14:creationId xmlns:p14="http://schemas.microsoft.com/office/powerpoint/2010/main" val="215894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116632"/>
            <a:ext cx="6870700" cy="1600200"/>
          </a:xfrm>
        </p:spPr>
        <p:txBody>
          <a:bodyPr>
            <a:normAutofit/>
          </a:bodyPr>
          <a:lstStyle/>
          <a:p>
            <a:r>
              <a:rPr lang="en-GB" sz="4000" u="sng" dirty="0">
                <a:solidFill>
                  <a:srgbClr val="0070C0"/>
                </a:solidFill>
                <a:latin typeface="Gill Sans MT" panose="020B0502020104020203" pitchFamily="34" charset="0"/>
              </a:rPr>
              <a:t>FSM</a:t>
            </a:r>
          </a:p>
        </p:txBody>
      </p:sp>
      <p:sp>
        <p:nvSpPr>
          <p:cNvPr id="3" name="Text Placeholder 2"/>
          <p:cNvSpPr>
            <a:spLocks noGrp="1"/>
          </p:cNvSpPr>
          <p:nvPr>
            <p:ph type="body" sz="half" idx="1"/>
          </p:nvPr>
        </p:nvSpPr>
        <p:spPr>
          <a:xfrm>
            <a:off x="555638" y="1340768"/>
            <a:ext cx="7414592" cy="3657600"/>
          </a:xfrm>
        </p:spPr>
        <p:txBody>
          <a:bodyPr/>
          <a:lstStyle/>
          <a:p>
            <a:pPr>
              <a:buNone/>
            </a:pPr>
            <a:r>
              <a:rPr lang="en-GB" sz="2400" dirty="0">
                <a:solidFill>
                  <a:srgbClr val="0070C0"/>
                </a:solidFill>
                <a:latin typeface="Gill Sans MT" panose="020B0502020104020203" pitchFamily="34" charset="0"/>
              </a:rPr>
              <a:t>If you were eligible for FSM, please ensure that you continue to keep the office informed. </a:t>
            </a:r>
            <a:endParaRPr lang="en-GB" sz="2400" dirty="0" smtClean="0">
              <a:solidFill>
                <a:srgbClr val="0070C0"/>
              </a:solidFill>
              <a:latin typeface="Gill Sans MT" panose="020B0502020104020203" pitchFamily="34" charset="0"/>
            </a:endParaRPr>
          </a:p>
          <a:p>
            <a:pPr>
              <a:buNone/>
            </a:pPr>
            <a:r>
              <a:rPr lang="en-GB" sz="2400" dirty="0" smtClean="0">
                <a:solidFill>
                  <a:srgbClr val="0070C0"/>
                </a:solidFill>
                <a:latin typeface="Gill Sans MT" panose="020B0502020104020203" pitchFamily="34" charset="0"/>
              </a:rPr>
              <a:t>We </a:t>
            </a:r>
            <a:r>
              <a:rPr lang="en-GB" sz="2400" dirty="0">
                <a:solidFill>
                  <a:srgbClr val="0070C0"/>
                </a:solidFill>
                <a:latin typeface="Gill Sans MT" panose="020B0502020104020203" pitchFamily="34" charset="0"/>
              </a:rPr>
              <a:t>receive funding from every child that is FSM- this is used to pay for interventions and enrichment activities. </a:t>
            </a:r>
          </a:p>
          <a:p>
            <a:r>
              <a:rPr lang="en-GB" dirty="0"/>
              <a:t>Please contact Sandramulholland@balfour.brighton-hove.sch.uk</a:t>
            </a:r>
          </a:p>
        </p:txBody>
      </p:sp>
      <p:pic>
        <p:nvPicPr>
          <p:cNvPr id="5" name="Picture 2" descr="C:\Users\russell brentnall\AppData\Local\Microsoft\Windows\Temporary Internet Files\Content.IE5\9DKOLM13\MC900440524[1].wmf"/>
          <p:cNvPicPr>
            <a:picLocks noChangeAspect="1" noChangeArrowheads="1"/>
          </p:cNvPicPr>
          <p:nvPr/>
        </p:nvPicPr>
        <p:blipFill>
          <a:blip r:embed="rId2" cstate="print"/>
          <a:srcRect/>
          <a:stretch>
            <a:fillRect/>
          </a:stretch>
        </p:blipFill>
        <p:spPr bwMode="auto">
          <a:xfrm>
            <a:off x="6156176" y="3933056"/>
            <a:ext cx="2810198" cy="2565344"/>
          </a:xfrm>
          <a:prstGeom prst="rect">
            <a:avLst/>
          </a:prstGeom>
          <a:noFill/>
          <a:ln w="9525">
            <a:noFill/>
            <a:miter lim="800000"/>
            <a:headEnd/>
            <a:tailEnd/>
          </a:ln>
        </p:spPr>
      </p:pic>
    </p:spTree>
    <p:extLst>
      <p:ext uri="{BB962C8B-B14F-4D97-AF65-F5344CB8AC3E}">
        <p14:creationId xmlns:p14="http://schemas.microsoft.com/office/powerpoint/2010/main" val="1891528384"/>
      </p:ext>
    </p:extLst>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solidFill>
                  <a:srgbClr val="0070C0"/>
                </a:solidFill>
                <a:latin typeface="Gill Sans MT" panose="020B0502020104020203" pitchFamily="34" charset="0"/>
              </a:rPr>
              <a:t>Finally…</a:t>
            </a:r>
          </a:p>
        </p:txBody>
      </p:sp>
      <p:sp>
        <p:nvSpPr>
          <p:cNvPr id="3" name="Content Placeholder 2"/>
          <p:cNvSpPr>
            <a:spLocks noGrp="1"/>
          </p:cNvSpPr>
          <p:nvPr>
            <p:ph idx="1"/>
          </p:nvPr>
        </p:nvSpPr>
        <p:spPr/>
        <p:txBody>
          <a:bodyPr/>
          <a:lstStyle/>
          <a:p>
            <a:pPr marL="0" indent="0">
              <a:buNone/>
            </a:pPr>
            <a:endParaRPr lang="en-GB" dirty="0"/>
          </a:p>
          <a:p>
            <a:pPr marL="0" indent="0">
              <a:buNone/>
            </a:pPr>
            <a:r>
              <a:rPr lang="en-GB" sz="2400" dirty="0">
                <a:solidFill>
                  <a:srgbClr val="0070C0"/>
                </a:solidFill>
                <a:latin typeface="Gill Sans MT" panose="020B0502020104020203" pitchFamily="34" charset="0"/>
              </a:rPr>
              <a:t>Any questions?</a:t>
            </a:r>
          </a:p>
          <a:p>
            <a:pPr marL="0" indent="0">
              <a:buNone/>
            </a:pPr>
            <a:endParaRPr lang="en-GB" sz="2400" dirty="0">
              <a:solidFill>
                <a:srgbClr val="0070C0"/>
              </a:solidFill>
              <a:latin typeface="Gill Sans MT" panose="020B0502020104020203" pitchFamily="34" charset="0"/>
            </a:endParaRPr>
          </a:p>
          <a:p>
            <a:pPr marL="0" indent="0">
              <a:buNone/>
            </a:pPr>
            <a:r>
              <a:rPr lang="en-GB" sz="2400" dirty="0">
                <a:solidFill>
                  <a:srgbClr val="0070C0"/>
                </a:solidFill>
                <a:latin typeface="Gill Sans MT" panose="020B0502020104020203" pitchFamily="34" charset="0"/>
              </a:rPr>
              <a:t>Please email your child’s teacher who will be happy to help.</a:t>
            </a:r>
          </a:p>
          <a:p>
            <a:pPr marL="0" indent="0">
              <a:buNone/>
            </a:pPr>
            <a:endParaRPr lang="en-GB" dirty="0"/>
          </a:p>
          <a:p>
            <a:pPr marL="0" indent="0">
              <a:buNone/>
            </a:pPr>
            <a:endParaRPr lang="en-GB" dirty="0"/>
          </a:p>
        </p:txBody>
      </p:sp>
      <p:pic>
        <p:nvPicPr>
          <p:cNvPr id="4" name="Picture 2" descr="C:\Users\spink\AppData\Local\Microsoft\Windows\Temporary Internet Files\Content.IE5\C634EEBX\MC900290673[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13697" y="1556792"/>
            <a:ext cx="3328988" cy="194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stretch>
            <a:fillRect/>
          </a:stretch>
        </p:blipFill>
        <p:spPr>
          <a:xfrm>
            <a:off x="7668344" y="5301208"/>
            <a:ext cx="1085850" cy="1028700"/>
          </a:xfrm>
          <a:prstGeom prst="rect">
            <a:avLst/>
          </a:prstGeom>
        </p:spPr>
      </p:pic>
    </p:spTree>
    <p:extLst>
      <p:ext uri="{BB962C8B-B14F-4D97-AF65-F5344CB8AC3E}">
        <p14:creationId xmlns:p14="http://schemas.microsoft.com/office/powerpoint/2010/main" val="1043955293"/>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366</TotalTime>
  <Words>750</Words>
  <Application>Microsoft Office PowerPoint</Application>
  <PresentationFormat>On-screen Show (4:3)</PresentationFormat>
  <Paragraphs>111</Paragraphs>
  <Slides>16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Comic Sans MS</vt:lpstr>
      <vt:lpstr>Constantia</vt:lpstr>
      <vt:lpstr>Gill Sans MT</vt:lpstr>
      <vt:lpstr>Kristen ITC</vt:lpstr>
      <vt:lpstr>Trebuchet MS</vt:lpstr>
      <vt:lpstr>Wingdings 2</vt:lpstr>
      <vt:lpstr>Wingdings 3</vt:lpstr>
      <vt:lpstr>Facet</vt:lpstr>
      <vt:lpstr>PowerPoint Presentation</vt:lpstr>
      <vt:lpstr>Balfour Class Names</vt:lpstr>
      <vt:lpstr>B – Bugs/Beetles/Bumblebees A – Armadillos/Alpacas/Anteaters/Aardvarks L – Lotus Flower/Laurel/Lavender/Lemon Tree F – Fern/Forest/Fossil/Feather O – Oxide/Orbit/Orion/Oxygen U – Uganda/Ukraine/USA/Uruguay R – River Jacks/Red Vipers/Rattlesnakes/Racers</vt:lpstr>
      <vt:lpstr>The Year 3 Team</vt:lpstr>
      <vt:lpstr>The Year 3 Team</vt:lpstr>
      <vt:lpstr>Routines</vt:lpstr>
      <vt:lpstr>Our Expectations</vt:lpstr>
      <vt:lpstr>Year 3 Topics</vt:lpstr>
      <vt:lpstr>More Information</vt:lpstr>
      <vt:lpstr>Read Write Inc. (RWI) </vt:lpstr>
      <vt:lpstr>Reading</vt:lpstr>
      <vt:lpstr>Year 3 - Maths</vt:lpstr>
      <vt:lpstr>PowerPoint Presentation</vt:lpstr>
      <vt:lpstr>Maths at Home</vt:lpstr>
      <vt:lpstr>FSM</vt:lpstr>
      <vt:lpstr>Finally…</vt:lpstr>
    </vt:vector>
  </TitlesOfParts>
  <Company>Balfour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Sandra Mulholland</dc:creator>
  <cp:lastModifiedBy>Laura Porter</cp:lastModifiedBy>
  <cp:revision>29</cp:revision>
  <dcterms:created xsi:type="dcterms:W3CDTF">2018-07-10T14:48:19Z</dcterms:created>
  <dcterms:modified xsi:type="dcterms:W3CDTF">2021-10-21T09:48:37Z</dcterms:modified>
</cp:coreProperties>
</file>