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64" r:id="rId5"/>
    <p:sldId id="276" r:id="rId6"/>
    <p:sldId id="277" r:id="rId7"/>
    <p:sldId id="278" r:id="rId8"/>
    <p:sldId id="268" r:id="rId9"/>
    <p:sldId id="279" r:id="rId10"/>
    <p:sldId id="269" r:id="rId11"/>
    <p:sldId id="282" r:id="rId12"/>
    <p:sldId id="280" r:id="rId13"/>
    <p:sldId id="274" r:id="rId14"/>
    <p:sldId id="281" r:id="rId15"/>
  </p:sldIdLst>
  <p:sldSz cx="12188825" cy="6858000"/>
  <p:notesSz cx="6858000" cy="9144000"/>
  <p:defaultTextStyle>
    <a:defPPr rtl="0">
      <a:defRPr lang="en-gb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325" autoAdjust="0"/>
  </p:normalViewPr>
  <p:slideViewPr>
    <p:cSldViewPr showGuides="1">
      <p:cViewPr varScale="1">
        <p:scale>
          <a:sx n="113" d="100"/>
          <a:sy n="113" d="100"/>
        </p:scale>
        <p:origin x="510" y="9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46FA63-D707-4B8C-96CC-B557CA336FCE}" type="datetime1">
              <a:rPr lang="en-GB" smtClean="0">
                <a:solidFill>
                  <a:schemeClr val="tx2"/>
                </a:solidFill>
              </a:rPr>
              <a:t>22/04/2024</a:t>
            </a:fld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FD77566-CD65-4859-9FA1-43956DC85B8C}" type="slidenum">
              <a:rPr lang="en-GB" smtClean="0">
                <a:solidFill>
                  <a:schemeClr val="tx2"/>
                </a:solidFill>
              </a:rPr>
              <a:t>‹#›</a:t>
            </a:fld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3B178AC-64BE-41F2-A7AE-E34946EE79F8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B8796F01-7154-41E0-B48B-A6921757531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930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83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7382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516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6631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098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2845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3316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B8796F01-7154-41E0-B48B-A6921757531A}" type="slidenum">
              <a:rPr lang="en-GB" smtClean="0"/>
              <a:pPr rtl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3752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 rtlCol="0"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pPr rtl="0"/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GB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43BBB81-C700-4083-8127-E310BD1DC13C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0BA0E-20D0-4E7C-B286-26C960A6788F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rtlCol="0" anchor="t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CAB8BD-5A87-4DB5-924A-8B2AB5CF8B74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831163F-A609-4965-981E-2512858A6B0B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AAD07FA-60A0-4513-81AF-BDF95D9090DF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EA9B41F-141C-4F65-BC2A-BC13EF27A4D7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0E95AA2-CDD5-40B0-B1CF-38A42C9DCC78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F96DEFE-052F-4B34-8EAC-A263CB86F3A5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0C41E57-B869-4F93-A8CB-3B07FB29569D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B115EE6-DD38-46E5-A28F-7057CB4AE61C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CF860746-45FF-4F3F-9CE0-E6B542C01EBE}" type="datetime1">
              <a:rPr lang="en-GB" noProof="0" smtClean="0"/>
              <a:pPr/>
              <a:t>22/04/2024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fld id="{EB37DED6-D4C7-42EE-AB49-D2E39E64FDE4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smiletutor.sg/interesting-books-to-read-with-children-below-five-years-old/reading-17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/>
              <a:t>Reading Workshop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Wednesday 1</a:t>
            </a:r>
            <a:r>
              <a:rPr lang="en-gb" baseline="30000" dirty="0"/>
              <a:t>st</a:t>
            </a:r>
            <a:r>
              <a:rPr lang="en-gb" dirty="0"/>
              <a:t> May 2024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EF519F-9D4E-4B76-8071-AE6E8FF8A3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852" y="692696"/>
            <a:ext cx="9762464" cy="25202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3461CD-15E7-4603-8011-E4EC68C8A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964" y="3429000"/>
            <a:ext cx="7540729" cy="300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772" y="116632"/>
            <a:ext cx="10157354" cy="1397000"/>
          </a:xfrm>
        </p:spPr>
        <p:txBody>
          <a:bodyPr rtlCol="0"/>
          <a:lstStyle/>
          <a:p>
            <a:pPr rtl="0"/>
            <a:r>
              <a:rPr lang="en-US" u="sng" dirty="0"/>
              <a:t>Reading in Key Stage 2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49691B-3771-42CB-A226-9C0BC451F051}"/>
              </a:ext>
            </a:extLst>
          </p:cNvPr>
          <p:cNvSpPr txBox="1"/>
          <p:nvPr/>
        </p:nvSpPr>
        <p:spPr>
          <a:xfrm>
            <a:off x="621804" y="2204864"/>
            <a:ext cx="1009236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Children from Year 3 up to Year 6 continue to have reading at the centre of all their learning. Now that they can decode accurately and fluently, they build on from these strong foundation skills.</a:t>
            </a:r>
          </a:p>
          <a:p>
            <a:endParaRPr lang="en-GB" dirty="0"/>
          </a:p>
          <a:p>
            <a:r>
              <a:rPr lang="en-GB" dirty="0"/>
              <a:t>Children read independently, as a class and in all of their other foundation subjects (such as Geography, History, RE and Science).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Children have the opportunity for individual quiet reading every day, reading as a whole class, and being heard read by an adult in school every day should they require the additional support.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A0F74D-7ADD-4F7B-BBB9-2E5E519188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4652" y="142032"/>
            <a:ext cx="3191883" cy="194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91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788" y="84667"/>
            <a:ext cx="10157354" cy="1397000"/>
          </a:xfrm>
        </p:spPr>
        <p:txBody>
          <a:bodyPr rtlCol="0"/>
          <a:lstStyle/>
          <a:p>
            <a:r>
              <a:rPr lang="en-US" u="sng" dirty="0"/>
              <a:t>Whole Class Reading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691F1B-1E54-46FB-864C-ADDA0DA89CD3}"/>
              </a:ext>
            </a:extLst>
          </p:cNvPr>
          <p:cNvSpPr txBox="1"/>
          <p:nvPr/>
        </p:nvSpPr>
        <p:spPr>
          <a:xfrm>
            <a:off x="477788" y="1566828"/>
            <a:ext cx="756084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Whole Class Reading is the lesson in which children in KS2 study specific texts and extracts from high quality books to learn and refine their skills in reading and comprehension. </a:t>
            </a:r>
          </a:p>
          <a:p>
            <a:endParaRPr lang="en-GB" dirty="0"/>
          </a:p>
          <a:p>
            <a:r>
              <a:rPr lang="en-GB" dirty="0"/>
              <a:t>Children use the 'VIPERS' framework to help break down the individual skills required to read and comprehend a text fully. </a:t>
            </a:r>
          </a:p>
          <a:p>
            <a:endParaRPr lang="en-GB" dirty="0"/>
          </a:p>
          <a:p>
            <a:r>
              <a:rPr lang="en-GB" dirty="0"/>
              <a:t>These skills are taught individually and build up over time throughout Key Stage 2, until children can read and comprehend fully and independently.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A6DE96F-235F-4180-B376-89F7E99F19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4692" y="76200"/>
            <a:ext cx="2991267" cy="647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GB" dirty="0"/>
              <a:t>Prosody – Rhythm on the page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2AF216-15AA-495C-8A56-2CBE3D3BB5F6}"/>
              </a:ext>
            </a:extLst>
          </p:cNvPr>
          <p:cNvSpPr txBox="1"/>
          <p:nvPr/>
        </p:nvSpPr>
        <p:spPr>
          <a:xfrm>
            <a:off x="432022" y="1506641"/>
            <a:ext cx="45365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prosody specific lesson is taught at least once a half term. This is where the children are taught how to reading with expression.</a:t>
            </a:r>
          </a:p>
          <a:p>
            <a:endParaRPr lang="en-GB" dirty="0"/>
          </a:p>
          <a:p>
            <a:r>
              <a:rPr lang="en-GB" dirty="0"/>
              <a:t>It has been shown that if a child with good expression tend to comprehend what they have read better. </a:t>
            </a:r>
          </a:p>
          <a:p>
            <a:r>
              <a:rPr lang="en-GB" dirty="0"/>
              <a:t>  </a:t>
            </a:r>
          </a:p>
          <a:p>
            <a:r>
              <a:rPr lang="en-GB" dirty="0"/>
              <a:t>This is what you are going to experience this morning within the classroom.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C48B6B7-EE92-44E6-9A0C-A65FF013C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6540" y="1631928"/>
            <a:ext cx="3600400" cy="297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9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dirty="0"/>
              <a:t>Reading Assessment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5F6F17-A615-4B4D-82D1-4675ED117A25}"/>
              </a:ext>
            </a:extLst>
          </p:cNvPr>
          <p:cNvSpPr txBox="1"/>
          <p:nvPr/>
        </p:nvSpPr>
        <p:spPr>
          <a:xfrm>
            <a:off x="477788" y="1473200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Children are assessed in their reading continually throughout the year.</a:t>
            </a:r>
          </a:p>
          <a:p>
            <a:endParaRPr lang="en-GB" dirty="0"/>
          </a:p>
          <a:p>
            <a:r>
              <a:rPr lang="en-GB" dirty="0"/>
              <a:t> We use standardised assessments each half term to gauge where your child is in their reading ability. </a:t>
            </a:r>
          </a:p>
          <a:p>
            <a:endParaRPr lang="en-GB" dirty="0"/>
          </a:p>
          <a:p>
            <a:r>
              <a:rPr lang="en-GB" dirty="0"/>
              <a:t> Children who require additional support in their reading will access interventions for further 1-1 adult support to help them keep up with their year group expectations.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9F46EF-B533-4FA0-AF5C-C39525E8A2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0921" y="1473200"/>
            <a:ext cx="4972744" cy="276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GB" dirty="0"/>
              <a:t>Reading at home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D530BF-B376-4AF1-8D32-53B69FB461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4" r="1"/>
          <a:stretch/>
        </p:blipFill>
        <p:spPr>
          <a:xfrm>
            <a:off x="261763" y="1700808"/>
            <a:ext cx="11724683" cy="30388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DF9A6E-8A15-484C-A821-CAEC43BA4B56}"/>
              </a:ext>
            </a:extLst>
          </p:cNvPr>
          <p:cNvSpPr txBox="1"/>
          <p:nvPr/>
        </p:nvSpPr>
        <p:spPr>
          <a:xfrm>
            <a:off x="693812" y="5661248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https://www.youtube.com/watch?v=xm7eZctoGag</a:t>
            </a:r>
          </a:p>
        </p:txBody>
      </p:sp>
    </p:spTree>
    <p:extLst>
      <p:ext uri="{BB962C8B-B14F-4D97-AF65-F5344CB8AC3E}">
        <p14:creationId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51736-DF3A-472D-BE8C-A0912AC32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Why is it important to read at home?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55FBA1-48F4-4165-B15A-58BD3FB95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EA17B8-7F75-4852-A337-66CA30F43D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8588" y="1584787"/>
            <a:ext cx="3979482" cy="47044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98597A-FBE7-4212-8B60-027A66BDD4A1}"/>
              </a:ext>
            </a:extLst>
          </p:cNvPr>
          <p:cNvSpPr txBox="1"/>
          <p:nvPr/>
        </p:nvSpPr>
        <p:spPr>
          <a:xfrm>
            <a:off x="693812" y="1772816"/>
            <a:ext cx="604867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Hearing your child read every day helps them with their decoding skills.</a:t>
            </a:r>
          </a:p>
          <a:p>
            <a:endParaRPr lang="en-GB" dirty="0"/>
          </a:p>
          <a:p>
            <a:r>
              <a:rPr lang="en-GB" dirty="0"/>
              <a:t> Reading stories </a:t>
            </a:r>
            <a:r>
              <a:rPr lang="en-GB" b="1" u="sng" dirty="0"/>
              <a:t>to</a:t>
            </a:r>
            <a:r>
              <a:rPr lang="en-GB" dirty="0"/>
              <a:t> your children can help develop their love of reading and increases their vocabulary significantly.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5C47CE-CAE2-47F8-9C8B-E4FAA58017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17476" y="4609802"/>
            <a:ext cx="3168353" cy="211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7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812" y="548680"/>
            <a:ext cx="10157354" cy="1397000"/>
          </a:xfrm>
        </p:spPr>
        <p:txBody>
          <a:bodyPr rtlCol="0">
            <a:normAutofit/>
          </a:bodyPr>
          <a:lstStyle/>
          <a:p>
            <a:r>
              <a:rPr lang="en-GB" u="sng" dirty="0"/>
              <a:t>10 things your child learns when you share in reading stories and poems:</a:t>
            </a:r>
            <a:endParaRPr lang="en-US" u="sng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7A52C8-0E88-49FF-ACFF-D49D50938DB2}"/>
              </a:ext>
            </a:extLst>
          </p:cNvPr>
          <p:cNvSpPr txBox="1"/>
          <p:nvPr/>
        </p:nvSpPr>
        <p:spPr>
          <a:xfrm>
            <a:off x="837828" y="1844824"/>
            <a:ext cx="979308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1. Sustain attention.</a:t>
            </a:r>
          </a:p>
          <a:p>
            <a:r>
              <a:rPr lang="en-GB" dirty="0"/>
              <a:t> 2. Appreciate rhythm and rhyme.</a:t>
            </a:r>
          </a:p>
          <a:p>
            <a:r>
              <a:rPr lang="en-GB" dirty="0"/>
              <a:t>3. Build pictures in their minds from the words on the page </a:t>
            </a:r>
          </a:p>
          <a:p>
            <a:r>
              <a:rPr lang="en-GB" dirty="0"/>
              <a:t>4. Understand humour, irony and sarcasm. </a:t>
            </a:r>
          </a:p>
          <a:p>
            <a:r>
              <a:rPr lang="en-GB" dirty="0"/>
              <a:t>5. Use new words and phrases in different contexts - and later in writing.</a:t>
            </a:r>
          </a:p>
          <a:p>
            <a:r>
              <a:rPr lang="en-GB" dirty="0"/>
              <a:t>6. Learn new vocabulary and knowledge of the world.</a:t>
            </a:r>
          </a:p>
          <a:p>
            <a:r>
              <a:rPr lang="en-GB" dirty="0"/>
              <a:t> 7. Think about characters’ feelings and use appropriate voices. </a:t>
            </a:r>
          </a:p>
          <a:p>
            <a:r>
              <a:rPr lang="en-GB" dirty="0"/>
              <a:t>8. Follow a plot with all its twists and turns.</a:t>
            </a:r>
          </a:p>
          <a:p>
            <a:r>
              <a:rPr lang="en-GB" dirty="0"/>
              <a:t>9. Understand suspense and predict what’s about to happen next.</a:t>
            </a:r>
          </a:p>
          <a:p>
            <a:r>
              <a:rPr lang="en-GB" dirty="0"/>
              <a:t>10. Link sentences and ideas from one passage to the next.</a:t>
            </a:r>
          </a:p>
        </p:txBody>
      </p:sp>
    </p:spTree>
    <p:extLst>
      <p:ext uri="{BB962C8B-B14F-4D97-AF65-F5344CB8AC3E}">
        <p14:creationId xmlns:p14="http://schemas.microsoft.com/office/powerpoint/2010/main" val="175068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GB" u="sng" dirty="0"/>
              <a:t>Top tips for </a:t>
            </a:r>
            <a:r>
              <a:rPr lang="en-GB" u="sng" dirty="0" err="1"/>
              <a:t>storytimes</a:t>
            </a:r>
            <a:endParaRPr lang="en-US" u="sng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D51A9F-63CB-4701-ADAC-21066CD93D60}"/>
              </a:ext>
            </a:extLst>
          </p:cNvPr>
          <p:cNvSpPr txBox="1"/>
          <p:nvPr/>
        </p:nvSpPr>
        <p:spPr>
          <a:xfrm>
            <a:off x="837828" y="1556792"/>
            <a:ext cx="609600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1.Make it a treat </a:t>
            </a:r>
          </a:p>
          <a:p>
            <a:r>
              <a:rPr lang="en-GB" dirty="0"/>
              <a:t>2. Make it a special quiet time </a:t>
            </a:r>
          </a:p>
          <a:p>
            <a:r>
              <a:rPr lang="en-GB" dirty="0"/>
              <a:t>3. Show curiosity</a:t>
            </a:r>
          </a:p>
          <a:p>
            <a:r>
              <a:rPr lang="en-GB" dirty="0"/>
              <a:t> 4. Read story once without stopping</a:t>
            </a:r>
          </a:p>
          <a:p>
            <a:r>
              <a:rPr lang="en-GB" dirty="0"/>
              <a:t> 5. Chat about the story</a:t>
            </a:r>
          </a:p>
          <a:p>
            <a:r>
              <a:rPr lang="en-GB" dirty="0"/>
              <a:t> 6. Avoid testing with questions</a:t>
            </a:r>
          </a:p>
          <a:p>
            <a:r>
              <a:rPr lang="en-GB" dirty="0"/>
              <a:t> 7. Link to other stories and experiences 8. Read favourites over and over again 9. Use different voices </a:t>
            </a:r>
          </a:p>
          <a:p>
            <a:r>
              <a:rPr lang="en-GB" dirty="0"/>
              <a:t>10. Love the book – talk about what you loved most</a:t>
            </a:r>
          </a:p>
        </p:txBody>
      </p:sp>
    </p:spTree>
    <p:extLst>
      <p:ext uri="{BB962C8B-B14F-4D97-AF65-F5344CB8AC3E}">
        <p14:creationId xmlns:p14="http://schemas.microsoft.com/office/powerpoint/2010/main" val="376130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FC67B-1C15-454D-9045-041E08DAD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Example questions that build comprehension skills: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809DABD-8769-4D26-9632-B8F965BB5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812" y="1954023"/>
            <a:ext cx="5144218" cy="130510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88448E7-9525-4DE6-9D68-A780DDB06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717" y="2114367"/>
            <a:ext cx="5048955" cy="13146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7E538D8-3BB5-4926-BC9E-EAC810C183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780" y="3429000"/>
            <a:ext cx="5601482" cy="12765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E9CBBA8-A779-46B4-9754-04139C05F2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8468" y="3463403"/>
            <a:ext cx="4867954" cy="13146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F9D18D5-7A7D-42A4-B9ED-FD49855F8E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0218" y="4954939"/>
            <a:ext cx="4915586" cy="131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1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2786181_TF02787940" id="{1798802C-84EE-40F8-AA82-749FCB0DAB40}" vid="{E03FD201-C9ED-47D9-B1F3-097360176F4C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1345039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The bookstacks present on most slides  make this a good choice for students, teachers, reading enthusiasts, and others in education. This presentation template contains multiple slide layouts in widescreen format (16x9) and includes a sample table and chart that you can easily  modify.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2011-11-26T00:00:00+00:00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TP102787939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694216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LocMarketGroupTiers2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B558C7-619B-49BE-9097-7FCBDADD4EC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01D382-32B0-43EE-932C-28906AF37617}">
  <ds:schemaRefs>
    <ds:schemaRef ds:uri="http://schemas.microsoft.com/office/2006/metadata/properties"/>
    <ds:schemaRef ds:uri="http://schemas.microsoft.com/office/infopath/2007/PartnerControls"/>
    <ds:schemaRef ds:uri="4873beb7-5857-4685-be1f-d57550cc96cc"/>
  </ds:schemaRefs>
</ds:datastoreItem>
</file>

<file path=customXml/itemProps3.xml><?xml version="1.0" encoding="utf-8"?>
<ds:datastoreItem xmlns:ds="http://schemas.openxmlformats.org/officeDocument/2006/customXml" ds:itemID="{BBB5C329-08A6-4E5E-AEF1-A97828C87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28</TotalTime>
  <Words>596</Words>
  <Application>Microsoft Office PowerPoint</Application>
  <PresentationFormat>Custom</PresentationFormat>
  <Paragraphs>63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Books 16x9</vt:lpstr>
      <vt:lpstr>Reading Workshop</vt:lpstr>
      <vt:lpstr>PowerPoint Presentation</vt:lpstr>
      <vt:lpstr>Reading in Key Stage 2 </vt:lpstr>
      <vt:lpstr>Whole Class Reading </vt:lpstr>
      <vt:lpstr>Prosody – Rhythm on the page</vt:lpstr>
      <vt:lpstr>Reading Assessment</vt:lpstr>
      <vt:lpstr>Reading at home</vt:lpstr>
      <vt:lpstr>Why is it important to read at home?</vt:lpstr>
      <vt:lpstr>10 things your child learns when you share in reading stories and poems:</vt:lpstr>
      <vt:lpstr>Top tips for storytimes</vt:lpstr>
      <vt:lpstr>Example questions that build comprehension skills: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Workshop</dc:title>
  <dc:creator>Laura Porter</dc:creator>
  <cp:lastModifiedBy>Laura Porter</cp:lastModifiedBy>
  <cp:revision>5</cp:revision>
  <dcterms:created xsi:type="dcterms:W3CDTF">2024-04-22T14:38:31Z</dcterms:created>
  <dcterms:modified xsi:type="dcterms:W3CDTF">2024-04-22T15:07:06Z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