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22"/>
  </p:notesMasterIdLst>
  <p:sldIdLst>
    <p:sldId id="256" r:id="rId2"/>
    <p:sldId id="382" r:id="rId3"/>
    <p:sldId id="384" r:id="rId4"/>
    <p:sldId id="818" r:id="rId5"/>
    <p:sldId id="791" r:id="rId6"/>
    <p:sldId id="1014" r:id="rId7"/>
    <p:sldId id="1020" r:id="rId8"/>
    <p:sldId id="775" r:id="rId9"/>
    <p:sldId id="1019" r:id="rId10"/>
    <p:sldId id="1031" r:id="rId11"/>
    <p:sldId id="1021" r:id="rId12"/>
    <p:sldId id="1023" r:id="rId13"/>
    <p:sldId id="1018" r:id="rId14"/>
    <p:sldId id="1024" r:id="rId15"/>
    <p:sldId id="1026" r:id="rId16"/>
    <p:sldId id="1030" r:id="rId17"/>
    <p:sldId id="1025" r:id="rId18"/>
    <p:sldId id="956" r:id="rId19"/>
    <p:sldId id="1011" r:id="rId20"/>
    <p:sldId id="264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17"/>
    <p:restoredTop sz="76563" autoAdjust="0"/>
  </p:normalViewPr>
  <p:slideViewPr>
    <p:cSldViewPr snapToGrid="0" snapToObjects="1">
      <p:cViewPr varScale="1">
        <p:scale>
          <a:sx n="99" d="100"/>
          <a:sy n="99" d="100"/>
        </p:scale>
        <p:origin x="154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7302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44 sounds to make all the words in the English language.                                    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we’ve got a problem.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We’ve got 44 sounds and only 26 letters.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26 letters work singly, in pairs and sometimes in threes to represent one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We have to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letter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s together to write some sounds e.g. ‘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igh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’, ‘air’.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English we have more than 150 ways to represent 44 sounds, using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26 letters in the alphabet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i="1" dirty="0">
                <a:latin typeface="Times New Roman"/>
                <a:ea typeface="Times New Roman"/>
                <a:cs typeface="Times New Roman"/>
                <a:sym typeface="Times New Roman"/>
              </a:rPr>
              <a:t>Click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This makes our language one of the most complex in the world!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19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Here they are on the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sz="1100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o u).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i="1" dirty="0"/>
              <a:t>Use MTYT to teach each of the Set 1 sounds to</a:t>
            </a:r>
            <a:r>
              <a:rPr lang="en-US" sz="11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sz="1100" i="1" dirty="0"/>
              <a:t>.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803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95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use the picture mnemonic to learn to form letters correctly at the same time they learn to read each sound. </a:t>
            </a:r>
          </a:p>
          <a:p>
            <a:r>
              <a:rPr lang="en-US" dirty="0"/>
              <a:t>Each sound has a handwriting phrase e.g. down Maisie, and over the mountains.</a:t>
            </a:r>
          </a:p>
          <a:p>
            <a:endParaRPr lang="en-US" dirty="0"/>
          </a:p>
          <a:p>
            <a:r>
              <a:rPr lang="en-US" dirty="0"/>
              <a:t>Use these handwriting phrases when </a:t>
            </a:r>
            <a:r>
              <a:rPr lang="en-US" dirty="0" err="1"/>
              <a:t>practising</a:t>
            </a:r>
            <a:r>
              <a:rPr lang="en-US" dirty="0"/>
              <a:t> writing at home with your child.</a:t>
            </a:r>
          </a:p>
          <a:p>
            <a:r>
              <a:rPr lang="en-US" dirty="0"/>
              <a:t>Avoid using these to read the sound.</a:t>
            </a:r>
          </a:p>
          <a:p>
            <a:endParaRPr lang="en-US" dirty="0"/>
          </a:p>
          <a:p>
            <a:r>
              <a:rPr lang="en-US" dirty="0"/>
              <a:t>I will give you a handout of these handwriting phrases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723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Here they are on the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i="1" dirty="0"/>
              <a:t>Use MTYT to teach each of the Set 1 sounds to</a:t>
            </a:r>
            <a:r>
              <a:rPr lang="en-US" sz="11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sz="1100" i="1" dirty="0"/>
              <a:t>.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49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00100" y="744538"/>
            <a:ext cx="314166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children know how to read Set 2 sounds, they start to learn Set 3 sounds.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These are shaded in the chart.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They are alternative graphemes (spelling of a sound) for the Set 1 and Set 2 sounds the children already know.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i="1" dirty="0">
                <a:latin typeface="Arial" pitchFamily="34" charset="0"/>
                <a:cs typeface="Arial" pitchFamily="34" charset="0"/>
              </a:rPr>
              <a:t>Point to the chart to show. 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1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</p:spTree>
    <p:extLst>
      <p:ext uri="{BB962C8B-B14F-4D97-AF65-F5344CB8AC3E}">
        <p14:creationId xmlns:p14="http://schemas.microsoft.com/office/powerpoint/2010/main" val="2323272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497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474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children </a:t>
            </a:r>
            <a:r>
              <a:rPr lang="en-US" dirty="0" err="1"/>
              <a:t>practise</a:t>
            </a:r>
            <a:r>
              <a:rPr lang="en-US" dirty="0"/>
              <a:t> reading these sounds in words using the routine ‘Special Friends’, ‘Fred Talk’, read the word’.</a:t>
            </a:r>
          </a:p>
          <a:p>
            <a:endParaRPr lang="en-US" dirty="0"/>
          </a:p>
          <a:p>
            <a:r>
              <a:rPr lang="en-US" dirty="0"/>
              <a:t>They spot the ‘Special Friends’ first, then Fred Talk to read the word.</a:t>
            </a:r>
          </a:p>
          <a:p>
            <a:endParaRPr lang="en-US" dirty="0"/>
          </a:p>
          <a:p>
            <a:r>
              <a:rPr lang="en-US" dirty="0"/>
              <a:t>For example, ‘ay’, s-p-r-ay, spray.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08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34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‘My Set 1 Speed Sounds Book 1’ or cards if you send these home.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1 flashcards or My Reading and Writing Kit ages 3-5 early sounds and blending to support your child with Set 1 sounds at home.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58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</a:t>
            </a:r>
            <a:r>
              <a:rPr lang="en-US" dirty="0" err="1"/>
              <a:t>Miskin</a:t>
            </a:r>
            <a:r>
              <a:rPr lang="en-US" dirty="0"/>
              <a:t> website to help you to </a:t>
            </a:r>
            <a:r>
              <a:rPr lang="en-US" dirty="0" err="1"/>
              <a:t>practise</a:t>
            </a:r>
            <a:r>
              <a:rPr lang="en-US" dirty="0"/>
              <a:t> reading and writing with your child at home: </a:t>
            </a:r>
          </a:p>
          <a:p>
            <a:endParaRPr lang="en-US" dirty="0"/>
          </a:p>
          <a:p>
            <a:r>
              <a:rPr lang="en-US" dirty="0"/>
              <a:t>The frieze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stretchy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bouncy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Handwriting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 will also give you a copy of the </a:t>
            </a:r>
            <a:r>
              <a:rPr lang="en-US" baseline="0" dirty="0"/>
              <a:t>‘Reading at Home Booklet 1’.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6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067944" y="4185138"/>
            <a:ext cx="5076056" cy="1622389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Information for Families </a:t>
            </a:r>
            <a:br>
              <a:rPr lang="en-US" dirty="0"/>
            </a:br>
            <a:r>
              <a:rPr lang="en-US" dirty="0"/>
              <a:t>Balfour Primary School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lang="en-US" sz="4000" b="1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40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400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m-a-t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dirty="0" err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sh</a:t>
            </a:r>
            <a:r>
              <a:rPr lang="en-US" sz="40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4000" b="0" i="0" u="none" strike="noStrike" cap="none" dirty="0" err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40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-p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40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  <a:endParaRPr lang="en-US" sz="40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400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ai ay a-e a </a:t>
            </a:r>
            <a:endParaRPr lang="en-US" sz="400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030084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alphabetic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/>
              <a:t>44 sounds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26 letters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Over 150+ graphemes (letter combinations)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r>
              <a:rPr lang="en-US" dirty="0"/>
              <a:t>One of the most complex alphabetic codes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02963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 and 2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32810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24707" y="312187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81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Name the picture</a:t>
            </a:r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542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3068285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2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32810"/>
            <a:ext cx="7693517" cy="546103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39952" y="4725144"/>
            <a:ext cx="2348771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8">
            <a:extLst>
              <a:ext uri="{FF2B5EF4-FFF2-40B4-BE49-F238E27FC236}">
                <a16:creationId xmlns:a16="http://schemas.microsoft.com/office/drawing/2014/main" id="{6B4BD057-7237-4050-A784-5B3D6298253B}"/>
              </a:ext>
            </a:extLst>
          </p:cNvPr>
          <p:cNvSpPr/>
          <p:nvPr/>
        </p:nvSpPr>
        <p:spPr>
          <a:xfrm>
            <a:off x="1259632" y="5915882"/>
            <a:ext cx="4560876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682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9" name="Rounded Rectangle 8"/>
          <p:cNvSpPr/>
          <p:nvPr/>
        </p:nvSpPr>
        <p:spPr>
          <a:xfrm flipV="1">
            <a:off x="5648062" y="5487405"/>
            <a:ext cx="115212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832140" y="4365104"/>
            <a:ext cx="936104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652080" y="5755441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775854" y="619977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432038" y="4869160"/>
            <a:ext cx="432048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03844" y="5703177"/>
            <a:ext cx="151216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516048" y="5982084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4959928" y="4329100"/>
            <a:ext cx="504056" cy="57606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6327051" y="4585416"/>
            <a:ext cx="504056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665745" y="618333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652120" y="1687665"/>
            <a:ext cx="36004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270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04266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 Fred!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A6BB7C-8376-44A5-BC10-C82614A8D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664" y="1334177"/>
            <a:ext cx="7192671" cy="32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59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279C-A1B0-BD46-857A-27F00F24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146704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5C3B0-4996-1B47-B748-9022B28B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470" y="14822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82D307-CAF3-CD40-BD45-235D8FDAE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9841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4618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FC6E1E-3E6A-444D-BA77-91426579CA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8943"/>
          <a:stretch/>
        </p:blipFill>
        <p:spPr>
          <a:xfrm>
            <a:off x="6616183" y="1818534"/>
            <a:ext cx="2204289" cy="40975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B8812-15B7-48D8-8A8F-40C97E54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long will it take to learn to read well?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6E63D-B443-4C8B-9242-04C8D1746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By the end of year 2 your child should be able to read aloud books that are at the right level for their age. </a:t>
            </a:r>
          </a:p>
          <a:p>
            <a:endParaRPr lang="en-GB" dirty="0"/>
          </a:p>
          <a:p>
            <a:r>
              <a:rPr lang="en-GB" dirty="0"/>
              <a:t>We would like all children to move onto shared reading lessons by the Summer term of Year 2.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918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B8812-15B7-48D8-8A8F-40C97E54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Does it matter if my child misses a lesson or two?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6E63D-B443-4C8B-9242-04C8D1746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Yes, it matters a lot. </a:t>
            </a:r>
          </a:p>
          <a:p>
            <a:endParaRPr lang="en-GB" dirty="0"/>
          </a:p>
          <a:p>
            <a:r>
              <a:rPr lang="en-GB" dirty="0"/>
              <a:t>The way we teach your child to read is very organised. If your child misses a few lessons, they may miss learning something they need to know to become a good reader. </a:t>
            </a:r>
          </a:p>
          <a:p>
            <a:endParaRPr lang="en-GB" dirty="0"/>
          </a:p>
          <a:p>
            <a:r>
              <a:rPr lang="en-GB" dirty="0"/>
              <a:t>Watching the videos at home is key!</a:t>
            </a:r>
          </a:p>
        </p:txBody>
      </p:sp>
    </p:spTree>
    <p:extLst>
      <p:ext uri="{BB962C8B-B14F-4D97-AF65-F5344CB8AC3E}">
        <p14:creationId xmlns:p14="http://schemas.microsoft.com/office/powerpoint/2010/main" val="2560771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B8812-15B7-48D8-8A8F-40C97E54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if my child struggles to read?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6E63D-B443-4C8B-9242-04C8D1746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Flexible groupings and adult one-to-one support</a:t>
            </a:r>
          </a:p>
          <a:p>
            <a:endParaRPr lang="en-GB" dirty="0"/>
          </a:p>
          <a:p>
            <a:r>
              <a:rPr lang="en-GB" dirty="0"/>
              <a:t>Daily tutoring to keep up!</a:t>
            </a:r>
          </a:p>
        </p:txBody>
      </p:sp>
    </p:spTree>
    <p:extLst>
      <p:ext uri="{BB962C8B-B14F-4D97-AF65-F5344CB8AC3E}">
        <p14:creationId xmlns:p14="http://schemas.microsoft.com/office/powerpoint/2010/main" val="3835421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B8812-15B7-48D8-8A8F-40C97E54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should my child bring home from school?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6E63D-B443-4C8B-9242-04C8D1746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Set 1 sounds- Videos sent weekly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Blending books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One new storybook every three days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One ‘choosy book’ once per week </a:t>
            </a:r>
          </a:p>
        </p:txBody>
      </p:sp>
      <p:pic>
        <p:nvPicPr>
          <p:cNvPr id="1026" name="Picture 2" descr="Read Write Inc. Phonics eBook Library │ Oxford Ow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1" y="3611538"/>
            <a:ext cx="3480254" cy="269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i Frog! (Oi Frog and Friends): Amazon.co.uk: Gray, Kes, Field, Jim:  9781444910865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1778">
            <a:off x="5206547" y="3701142"/>
            <a:ext cx="1705639" cy="170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atever Next! (A Bear Family Book, 2) : Murphy, Jill: Amazon.co.uk: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53984"/>
            <a:ext cx="1348272" cy="166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uby's Worry: A Big Bright Feelings Book : Percival, Tom, Percival, Tom:  Amazon.co.uk: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87" y="4960428"/>
            <a:ext cx="1375954" cy="174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726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pure sounds, not letter names</a:t>
            </a:r>
          </a:p>
          <a:p>
            <a:r>
              <a:rPr lang="en-GB" dirty="0"/>
              <a:t>2. Practise the sounds and phrases</a:t>
            </a:r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r>
              <a:rPr lang="en-GB" dirty="0"/>
              <a:t>4. Use ‘special friends’, ‘Fred talk’, ‘read the word’ to read unfamiliar words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5. Use the handwriting phrases for writing only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40412E-08B9-47D8-854A-EC0608CB6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103" y="1196752"/>
            <a:ext cx="1756600" cy="10308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CD96F3-54BB-474A-9601-9EB2B29345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255" y="3918980"/>
            <a:ext cx="3105448" cy="142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Videos </a:t>
            </a:r>
            <a:br>
              <a:rPr lang="en-US" dirty="0"/>
            </a:br>
            <a:r>
              <a:rPr lang="en-US" dirty="0"/>
              <a:t>Read Write Inc. (ruthmiskin.com)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A43B0-25A7-0949-9BF1-25899EF55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265" y="1317246"/>
            <a:ext cx="6759469" cy="4904277"/>
          </a:xfrm>
        </p:spPr>
      </p:pic>
    </p:spTree>
    <p:extLst>
      <p:ext uri="{BB962C8B-B14F-4D97-AF65-F5344CB8AC3E}">
        <p14:creationId xmlns:p14="http://schemas.microsoft.com/office/powerpoint/2010/main" val="422422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722</TotalTime>
  <Words>1390</Words>
  <Application>Microsoft Office PowerPoint</Application>
  <PresentationFormat>On-screen Show (4:3)</PresentationFormat>
  <Paragraphs>159</Paragraphs>
  <Slides>20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Unicode MS</vt:lpstr>
      <vt:lpstr>Calibri</vt:lpstr>
      <vt:lpstr>Garamond</vt:lpstr>
      <vt:lpstr>Times New Roman</vt:lpstr>
      <vt:lpstr>Wingdings</vt:lpstr>
      <vt:lpstr>NEW Phonics Template</vt:lpstr>
      <vt:lpstr>Read Write Inc. Phonics  Information for Families  Balfour Primary School </vt:lpstr>
      <vt:lpstr>What is phonics?</vt:lpstr>
      <vt:lpstr>English alphabetic code</vt:lpstr>
      <vt:lpstr>Speed Sounds Set 1 and 2</vt:lpstr>
      <vt:lpstr>Name the picture</vt:lpstr>
      <vt:lpstr>Teaching letter formation</vt:lpstr>
      <vt:lpstr>Speed Sounds Set 2</vt:lpstr>
      <vt:lpstr>Speed Sounds Set 3</vt:lpstr>
      <vt:lpstr>Picture Phrases</vt:lpstr>
      <vt:lpstr>Meet Fred!</vt:lpstr>
      <vt:lpstr>‘Special Friends’, ‘Fred Talk’, read the word</vt:lpstr>
      <vt:lpstr>Nonsense words</vt:lpstr>
      <vt:lpstr>What is the Phonics Screening Check?</vt:lpstr>
      <vt:lpstr>How long will it take to learn to read well? </vt:lpstr>
      <vt:lpstr>Does it matter if my child misses a lesson or two?  </vt:lpstr>
      <vt:lpstr>What if my child struggles to read? </vt:lpstr>
      <vt:lpstr>What should my child bring home from school? </vt:lpstr>
      <vt:lpstr>What can I do?</vt:lpstr>
      <vt:lpstr>Free Videos  Read Write Inc. (ruthmiskin.com)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Isabelle Harris</cp:lastModifiedBy>
  <cp:revision>154</cp:revision>
  <dcterms:created xsi:type="dcterms:W3CDTF">2015-11-23T14:36:59Z</dcterms:created>
  <dcterms:modified xsi:type="dcterms:W3CDTF">2024-10-08T10:15:44Z</dcterms:modified>
</cp:coreProperties>
</file>